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664" r:id="rId2"/>
    <p:sldId id="636" r:id="rId3"/>
    <p:sldId id="632" r:id="rId4"/>
    <p:sldId id="665" r:id="rId5"/>
    <p:sldId id="575" r:id="rId6"/>
    <p:sldId id="560" r:id="rId7"/>
    <p:sldId id="651" r:id="rId8"/>
    <p:sldId id="562" r:id="rId9"/>
    <p:sldId id="656" r:id="rId10"/>
    <p:sldId id="659" r:id="rId11"/>
    <p:sldId id="662" r:id="rId12"/>
    <p:sldId id="661" r:id="rId13"/>
    <p:sldId id="668" r:id="rId14"/>
    <p:sldId id="669" r:id="rId15"/>
    <p:sldId id="667" r:id="rId16"/>
    <p:sldId id="613" r:id="rId17"/>
    <p:sldId id="622" r:id="rId18"/>
  </p:sldIdLst>
  <p:sldSz cx="9144000" cy="6858000" type="screen4x3"/>
  <p:notesSz cx="6888163" cy="100203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A50021"/>
    <a:srgbClr val="FFFF66"/>
    <a:srgbClr val="0000FF"/>
    <a:srgbClr val="0000CC"/>
    <a:srgbClr val="FF00FF"/>
    <a:srgbClr val="FF3300"/>
    <a:srgbClr val="06CA51"/>
    <a:srgbClr val="30FA3A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3187" autoAdjust="0"/>
    <p:restoredTop sz="99631" autoAdjust="0"/>
  </p:normalViewPr>
  <p:slideViewPr>
    <p:cSldViewPr>
      <p:cViewPr>
        <p:scale>
          <a:sx n="100" d="100"/>
          <a:sy n="100" d="100"/>
        </p:scale>
        <p:origin x="-1944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Office%20PowerPoint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style val="26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"/>
          <c:y val="1.7493565621224325E-2"/>
          <c:w val="1"/>
          <c:h val="0.9817137557693865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มูลค่ารวม</c:v>
                </c:pt>
              </c:strCache>
            </c:strRef>
          </c:tx>
          <c:explosion val="26"/>
          <c:dPt>
            <c:idx val="0"/>
            <c:explosion val="8"/>
            <c:spPr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5400000" scaled="0"/>
              </a:gradFill>
            </c:spPr>
          </c:dPt>
          <c:dPt>
            <c:idx val="1"/>
            <c:spPr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</c:spPr>
          </c:dPt>
          <c:dPt>
            <c:idx val="2"/>
            <c:spPr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</c:spPr>
          </c:dPt>
          <c:dPt>
            <c:idx val="3"/>
            <c:spPr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c:spPr>
          </c:dPt>
          <c:cat>
            <c:strRef>
              <c:f>Sheet1!$B$1:$I$1</c:f>
              <c:strCache>
                <c:ptCount val="4"/>
                <c:pt idx="0">
                  <c:v>มาเลเซีย</c:v>
                </c:pt>
                <c:pt idx="1">
                  <c:v>เมียนมาร์</c:v>
                </c:pt>
                <c:pt idx="2">
                  <c:v>ลาว</c:v>
                </c:pt>
                <c:pt idx="3">
                  <c:v>กัมพูชา</c:v>
                </c:pt>
              </c:strCache>
            </c:strRef>
          </c:cat>
          <c:val>
            <c:numRef>
              <c:f>Sheet1!$B$2:$I$2</c:f>
              <c:numCache>
                <c:formatCode>#,##0</c:formatCode>
                <c:ptCount val="4"/>
                <c:pt idx="0">
                  <c:v>501419.87</c:v>
                </c:pt>
                <c:pt idx="1">
                  <c:v>187964.53</c:v>
                </c:pt>
                <c:pt idx="2">
                  <c:v>202906.79</c:v>
                </c:pt>
                <c:pt idx="3">
                  <c:v>121098.01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ส่งออก</c:v>
                </c:pt>
              </c:strCache>
            </c:strRef>
          </c:tx>
          <c:explosion val="25"/>
          <c:cat>
            <c:strRef>
              <c:f>Sheet1!$B$1:$I$1</c:f>
              <c:strCache>
                <c:ptCount val="4"/>
                <c:pt idx="0">
                  <c:v>มาเลเซีย</c:v>
                </c:pt>
                <c:pt idx="1">
                  <c:v>เมียนมาร์</c:v>
                </c:pt>
                <c:pt idx="2">
                  <c:v>ลาว</c:v>
                </c:pt>
                <c:pt idx="3">
                  <c:v>กัมพูชา</c:v>
                </c:pt>
              </c:strCache>
            </c:strRef>
          </c:cat>
          <c:val>
            <c:numRef>
              <c:f>Sheet1!$B$3:$I$3</c:f>
              <c:numCache>
                <c:formatCode>_-* #,##0.00_-;\-* #,##0.00_-;_-* "-"??_-;_-@_-</c:formatCode>
                <c:ptCount val="4"/>
                <c:pt idx="0">
                  <c:v>49.479496130410702</c:v>
                </c:pt>
                <c:pt idx="1">
                  <c:v>18.548108663482893</c:v>
                </c:pt>
                <c:pt idx="2">
                  <c:v>20.022592504439469</c:v>
                </c:pt>
                <c:pt idx="3">
                  <c:v>11.949802701666842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นำเข้า</c:v>
                </c:pt>
              </c:strCache>
            </c:strRef>
          </c:tx>
          <c:explosion val="25"/>
          <c:cat>
            <c:strRef>
              <c:f>Sheet1!$B$1:$I$1</c:f>
              <c:strCache>
                <c:ptCount val="4"/>
                <c:pt idx="0">
                  <c:v>มาเลเซีย</c:v>
                </c:pt>
                <c:pt idx="1">
                  <c:v>เมียนมาร์</c:v>
                </c:pt>
                <c:pt idx="2">
                  <c:v>ลาว</c:v>
                </c:pt>
                <c:pt idx="3">
                  <c:v>กัมพูชา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ดุลการค้า</c:v>
                </c:pt>
              </c:strCache>
            </c:strRef>
          </c:tx>
          <c:explosion val="25"/>
          <c:cat>
            <c:strRef>
              <c:f>Sheet1!$B$1:$I$1</c:f>
              <c:strCache>
                <c:ptCount val="4"/>
                <c:pt idx="0">
                  <c:v>มาเลเซีย</c:v>
                </c:pt>
                <c:pt idx="1">
                  <c:v>เมียนมาร์</c:v>
                </c:pt>
                <c:pt idx="2">
                  <c:v>ลาว</c:v>
                </c:pt>
                <c:pt idx="3">
                  <c:v>กัมพูชา</c:v>
                </c:pt>
              </c:strCache>
            </c:strRef>
          </c:cat>
          <c:val>
            <c:numRef>
              <c:f>Sheet1!$B$5:$I$5</c:f>
              <c:numCache>
                <c:formatCode>General</c:formatCode>
                <c:ptCount val="4"/>
              </c:numCache>
            </c:numRef>
          </c:val>
        </c:ser>
      </c:pie3DChart>
      <c:dTable>
        <c:showHorzBorder val="1"/>
        <c:showVertBorder val="1"/>
        <c:showOutline val="1"/>
        <c:showKeys val="1"/>
        <c:txPr>
          <a:bodyPr/>
          <a:lstStyle/>
          <a:p>
            <a:pPr>
              <a:defRPr lang="en-US"/>
            </a:pPr>
            <a:endParaRPr lang="th-TH"/>
          </a:p>
        </c:txPr>
      </c:dTable>
    </c:plotArea>
    <c:plotVisOnly val="1"/>
    <c:dispBlanksAs val="zero"/>
  </c:chart>
  <c:txPr>
    <a:bodyPr/>
    <a:lstStyle/>
    <a:p>
      <a:pPr>
        <a:defRPr sz="1800"/>
      </a:pPr>
      <a:endParaRPr lang="th-TH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Trade Value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 (Jan-Jul)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188641.54</c:v>
                </c:pt>
                <c:pt idx="1">
                  <c:v>197117</c:v>
                </c:pt>
                <c:pt idx="2">
                  <c:v>118189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 (Jan-Jul)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167048.28</c:v>
                </c:pt>
                <c:pt idx="1">
                  <c:v>163771</c:v>
                </c:pt>
                <c:pt idx="2">
                  <c:v>100417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Import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 (Jan-Jul)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0">
                  <c:v>21593.260000000009</c:v>
                </c:pt>
                <c:pt idx="1">
                  <c:v>33346</c:v>
                </c:pt>
                <c:pt idx="2">
                  <c:v>17772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Balance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 (Jan-Jul)</c:v>
                </c:pt>
              </c:strCache>
            </c:strRef>
          </c:cat>
          <c:val>
            <c:numRef>
              <c:f>Sheet1!$E$2:$E$4</c:f>
              <c:numCache>
                <c:formatCode>#,##0</c:formatCode>
                <c:ptCount val="3"/>
                <c:pt idx="0">
                  <c:v>145455.01999999999</c:v>
                </c:pt>
                <c:pt idx="1">
                  <c:v>130425</c:v>
                </c:pt>
                <c:pt idx="2">
                  <c:v>82645</c:v>
                </c:pt>
              </c:numCache>
            </c:numRef>
          </c:val>
        </c:ser>
        <c:axId val="105625088"/>
        <c:axId val="105626624"/>
      </c:barChart>
      <c:catAx>
        <c:axId val="10562508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th-TH"/>
          </a:p>
        </c:txPr>
        <c:crossAx val="105626624"/>
        <c:crosses val="autoZero"/>
        <c:auto val="1"/>
        <c:lblAlgn val="ctr"/>
        <c:lblOffset val="100"/>
      </c:catAx>
      <c:valAx>
        <c:axId val="10562662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/>
          <a:lstStyle/>
          <a:p>
            <a:pPr>
              <a:defRPr lang="en-US" sz="1200"/>
            </a:pPr>
            <a:endParaRPr lang="th-TH"/>
          </a:p>
        </c:txPr>
        <c:crossAx val="1056250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n-US" sz="1200" b="1" i="0" baseline="0">
                <a:solidFill>
                  <a:srgbClr val="0000FF"/>
                </a:solidFill>
              </a:defRPr>
            </a:pPr>
            <a:endParaRPr lang="th-TH"/>
          </a:p>
        </c:txPr>
      </c:dTable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Trade Value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 (Jan-Jul)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125078.16</c:v>
                </c:pt>
                <c:pt idx="1">
                  <c:v>121098.01</c:v>
                </c:pt>
                <c:pt idx="2">
                  <c:v>73419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 (Jan-Jul)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104692.03</c:v>
                </c:pt>
                <c:pt idx="1">
                  <c:v>101421.70999999999</c:v>
                </c:pt>
                <c:pt idx="2">
                  <c:v>57531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Import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 (Jan-Jul)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0">
                  <c:v>20386.12999999999</c:v>
                </c:pt>
                <c:pt idx="1">
                  <c:v>19676.3</c:v>
                </c:pt>
                <c:pt idx="2">
                  <c:v>15888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Balance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 (Jan-Jul)</c:v>
                </c:pt>
              </c:strCache>
            </c:strRef>
          </c:cat>
          <c:val>
            <c:numRef>
              <c:f>Sheet1!$E$2:$E$4</c:f>
              <c:numCache>
                <c:formatCode>#,##0</c:formatCode>
                <c:ptCount val="3"/>
                <c:pt idx="0">
                  <c:v>84305.9</c:v>
                </c:pt>
                <c:pt idx="1">
                  <c:v>81745.409999999989</c:v>
                </c:pt>
                <c:pt idx="2">
                  <c:v>41643</c:v>
                </c:pt>
              </c:numCache>
            </c:numRef>
          </c:val>
        </c:ser>
        <c:axId val="105711488"/>
        <c:axId val="105713024"/>
      </c:barChart>
      <c:catAx>
        <c:axId val="10571148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th-TH"/>
          </a:p>
        </c:txPr>
        <c:crossAx val="105713024"/>
        <c:crosses val="autoZero"/>
        <c:auto val="1"/>
        <c:lblAlgn val="ctr"/>
        <c:lblOffset val="100"/>
      </c:catAx>
      <c:valAx>
        <c:axId val="10571302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/>
          <a:lstStyle/>
          <a:p>
            <a:pPr>
              <a:defRPr lang="en-US" sz="1200"/>
            </a:pPr>
            <a:endParaRPr lang="th-TH"/>
          </a:p>
        </c:txPr>
        <c:crossAx val="1057114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n-US" sz="1200" b="1" i="0" baseline="0">
                <a:solidFill>
                  <a:srgbClr val="0000FF"/>
                </a:solidFill>
              </a:defRPr>
            </a:pPr>
            <a:endParaRPr lang="th-TH"/>
          </a:p>
        </c:txPr>
      </c:dTable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style val="26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"/>
          <c:y val="1.7493565621224325E-2"/>
          <c:w val="1"/>
          <c:h val="0.9817137557693865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มูลค่ารวม</c:v>
                </c:pt>
              </c:strCache>
            </c:strRef>
          </c:tx>
          <c:explosion val="26"/>
          <c:dPt>
            <c:idx val="0"/>
            <c:explosion val="12"/>
            <c:spPr>
              <a:gradFill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5400000" scaled="0"/>
              </a:gradFill>
            </c:spPr>
          </c:dPt>
          <c:dPt>
            <c:idx val="1"/>
            <c:explosion val="0"/>
            <c:spPr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</c:spPr>
          </c:dPt>
          <c:dPt>
            <c:idx val="2"/>
            <c:spPr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</c:spPr>
          </c:dPt>
          <c:dPt>
            <c:idx val="3"/>
            <c:spPr>
              <a:gradFill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5400000" scaled="0"/>
              </a:gradFill>
            </c:spPr>
          </c:dPt>
          <c:cat>
            <c:strRef>
              <c:f>Sheet1!$B$1:$I$1</c:f>
              <c:strCache>
                <c:ptCount val="2"/>
                <c:pt idx="0">
                  <c:v>การค้าระหว่างประเทศ</c:v>
                </c:pt>
                <c:pt idx="1">
                  <c:v>การค้าชายแดน</c:v>
                </c:pt>
              </c:strCache>
            </c:strRef>
          </c:cat>
          <c:val>
            <c:numRef>
              <c:f>Sheet1!$B$2:$I$2</c:f>
              <c:numCache>
                <c:formatCode>#,##0</c:formatCode>
                <c:ptCount val="4"/>
                <c:pt idx="0">
                  <c:v>118189.1</c:v>
                </c:pt>
                <c:pt idx="1">
                  <c:v>73418.929999999993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ส่งออก</c:v>
                </c:pt>
              </c:strCache>
            </c:strRef>
          </c:tx>
          <c:explosion val="25"/>
          <c:cat>
            <c:strRef>
              <c:f>Sheet1!$B$1:$I$1</c:f>
              <c:strCache>
                <c:ptCount val="2"/>
                <c:pt idx="0">
                  <c:v>การค้าระหว่างประเทศ</c:v>
                </c:pt>
                <c:pt idx="1">
                  <c:v>การค้าชายแดน</c:v>
                </c:pt>
              </c:strCache>
            </c:strRef>
          </c:cat>
          <c:val>
            <c:numRef>
              <c:f>Sheet1!$B$3:$I$3</c:f>
              <c:numCache>
                <c:formatCode>_-* #,##0.00_-;\-* #,##0.00_-;_-* "-"??_-;_-@_-</c:formatCode>
                <c:ptCount val="4"/>
                <c:pt idx="0">
                  <c:v>61.682748891056391</c:v>
                </c:pt>
                <c:pt idx="1">
                  <c:v>38.317251108943509</c:v>
                </c:pt>
                <c:pt idx="3" formatCode="#,##0">
                  <c:v>191608.03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นำเข้า</c:v>
                </c:pt>
              </c:strCache>
            </c:strRef>
          </c:tx>
          <c:explosion val="25"/>
          <c:cat>
            <c:strRef>
              <c:f>Sheet1!$B$1:$I$1</c:f>
              <c:strCache>
                <c:ptCount val="2"/>
                <c:pt idx="0">
                  <c:v>การค้าระหว่างประเทศ</c:v>
                </c:pt>
                <c:pt idx="1">
                  <c:v>การค้าชายแดน</c:v>
                </c:pt>
              </c:strCache>
            </c:strRef>
          </c:cat>
          <c:val>
            <c:numRef>
              <c:f>Sheet1!$B$4:$I$4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ดุลการค้า</c:v>
                </c:pt>
              </c:strCache>
            </c:strRef>
          </c:tx>
          <c:explosion val="25"/>
          <c:cat>
            <c:strRef>
              <c:f>Sheet1!$B$1:$I$1</c:f>
              <c:strCache>
                <c:ptCount val="2"/>
                <c:pt idx="0">
                  <c:v>การค้าระหว่างประเทศ</c:v>
                </c:pt>
                <c:pt idx="1">
                  <c:v>การค้าชายแดน</c:v>
                </c:pt>
              </c:strCache>
            </c:strRef>
          </c:cat>
          <c:val>
            <c:numRef>
              <c:f>Sheet1!$B$5:$I$5</c:f>
              <c:numCache>
                <c:formatCode>General</c:formatCode>
                <c:ptCount val="4"/>
              </c:numCache>
            </c:numRef>
          </c:val>
        </c:ser>
      </c:pie3DChart>
      <c:dTable>
        <c:showHorzBorder val="1"/>
        <c:showVertBorder val="1"/>
        <c:showOutline val="1"/>
        <c:showKeys val="1"/>
        <c:txPr>
          <a:bodyPr/>
          <a:lstStyle/>
          <a:p>
            <a:pPr>
              <a:defRPr lang="en-US"/>
            </a:pPr>
            <a:endParaRPr lang="th-TH"/>
          </a:p>
        </c:txPr>
      </c:dTable>
    </c:plotArea>
    <c:plotVisOnly val="1"/>
    <c:dispBlanksAs val="zero"/>
  </c:chart>
  <c:txPr>
    <a:bodyPr/>
    <a:lstStyle/>
    <a:p>
      <a:pPr>
        <a:defRPr sz="1800"/>
      </a:pPr>
      <a:endParaRPr lang="th-TH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7.1677170192481959E-2"/>
          <c:w val="1"/>
          <c:h val="0.9056099682561206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cat>
            <c:strRef>
              <c:f>Sheet1!$A$2:$A$7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66647.009999999995</c:v>
                </c:pt>
                <c:pt idx="1">
                  <c:v>33716.42</c:v>
                </c:pt>
                <c:pt idx="2">
                  <c:v>15968.220000000008</c:v>
                </c:pt>
                <c:pt idx="3">
                  <c:v>3732.24</c:v>
                </c:pt>
                <c:pt idx="4">
                  <c:v>921.27000000000055</c:v>
                </c:pt>
                <c:pt idx="5">
                  <c:v>113.05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plotArea>
      <c:layout>
        <c:manualLayout>
          <c:layoutTarget val="inner"/>
          <c:xMode val="edge"/>
          <c:yMode val="edge"/>
          <c:x val="0.11293986552265659"/>
          <c:y val="4.9558915850226516E-2"/>
          <c:w val="0.76701066025322395"/>
          <c:h val="0.78500095614497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GSP</c:v>
                </c:pt>
              </c:strCache>
            </c:strRef>
          </c:tx>
          <c:dLbls>
            <c:dLblPos val="t"/>
            <c:showVal val="1"/>
          </c:dLbls>
          <c:cat>
            <c:strRef>
              <c:f>Sheet1!$A$2:$A$5</c:f>
              <c:strCache>
                <c:ptCount val="4"/>
                <c:pt idx="0">
                  <c:v>Year 2014</c:v>
                </c:pt>
                <c:pt idx="1">
                  <c:v>Year 2015</c:v>
                </c:pt>
                <c:pt idx="2">
                  <c:v>Year 2016</c:v>
                </c:pt>
                <c:pt idx="3">
                  <c:v>Year 2017
(Jan - Jun)</c:v>
                </c:pt>
              </c:strCache>
            </c:strRef>
          </c:cat>
          <c:val>
            <c:numRef>
              <c:f>Sheet1!$B$2:$B$5</c:f>
              <c:numCache>
                <c:formatCode>_-* #,##0.00_-;\-* #,##0.00_-;_-* "-"??_-;_-@_-</c:formatCode>
                <c:ptCount val="4"/>
                <c:pt idx="0">
                  <c:v>13725</c:v>
                </c:pt>
                <c:pt idx="1">
                  <c:v>4021.19</c:v>
                </c:pt>
                <c:pt idx="2">
                  <c:v>4451.7700000000004</c:v>
                </c:pt>
                <c:pt idx="3">
                  <c:v>2239.71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FTA</c:v>
                </c:pt>
              </c:strCache>
            </c:strRef>
          </c:tx>
          <c:dLbls>
            <c:dLbl>
              <c:idx val="0"/>
              <c:layout>
                <c:manualLayout>
                  <c:x val="-7.8297211937835634E-2"/>
                  <c:y val="7.0967547537962292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8.1538180356419521E-2"/>
                  <c:y val="5.8914901199143478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9.3391445914045065E-2"/>
                  <c:y val="7.0967547537962292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6.9911526395496984E-2"/>
                  <c:y val="4.6862254860324574E-2"/>
                </c:manualLayout>
              </c:layout>
              <c:dLblPos val="r"/>
              <c:showVal val="1"/>
            </c:dLbl>
            <c:dLblPos val="t"/>
            <c:showVal val="1"/>
          </c:dLbls>
          <c:cat>
            <c:strRef>
              <c:f>Sheet1!$A$2:$A$5</c:f>
              <c:strCache>
                <c:ptCount val="4"/>
                <c:pt idx="0">
                  <c:v>Year 2014</c:v>
                </c:pt>
                <c:pt idx="1">
                  <c:v>Year 2015</c:v>
                </c:pt>
                <c:pt idx="2">
                  <c:v>Year 2016</c:v>
                </c:pt>
                <c:pt idx="3">
                  <c:v>Year 2017
(Jan - Jun)</c:v>
                </c:pt>
              </c:strCache>
            </c:strRef>
          </c:cat>
          <c:val>
            <c:numRef>
              <c:f>Sheet1!$C$2:$C$5</c:f>
              <c:numCache>
                <c:formatCode>_-* #,##0.00_-;\-* #,##0.00_-;_-* "-"??_-;_-@_-</c:formatCode>
                <c:ptCount val="4"/>
                <c:pt idx="0">
                  <c:v>51583</c:v>
                </c:pt>
                <c:pt idx="1">
                  <c:v>50534.97</c:v>
                </c:pt>
                <c:pt idx="2">
                  <c:v>52465.57</c:v>
                </c:pt>
                <c:pt idx="3">
                  <c:v>28510.27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dLbls>
            <c:dLbl>
              <c:idx val="3"/>
              <c:layout>
                <c:manualLayout>
                  <c:x val="-5.1181998693153596E-2"/>
                  <c:y val="-5.8598400604340593E-2"/>
                </c:manualLayout>
              </c:layout>
              <c:dLblPos val="r"/>
              <c:showVal val="1"/>
            </c:dLbl>
            <c:dLblPos val="t"/>
            <c:showVal val="1"/>
          </c:dLbls>
          <c:cat>
            <c:strRef>
              <c:f>Sheet1!$A$2:$A$5</c:f>
              <c:strCache>
                <c:ptCount val="4"/>
                <c:pt idx="0">
                  <c:v>Year 2014</c:v>
                </c:pt>
                <c:pt idx="1">
                  <c:v>Year 2015</c:v>
                </c:pt>
                <c:pt idx="2">
                  <c:v>Year 2016</c:v>
                </c:pt>
                <c:pt idx="3">
                  <c:v>Year 2017
(Jan - Jun)</c:v>
                </c:pt>
              </c:strCache>
            </c:strRef>
          </c:cat>
          <c:val>
            <c:numRef>
              <c:f>Sheet1!$D$2:$D$5</c:f>
              <c:numCache>
                <c:formatCode>_-* #,##0.00_-;\-* #,##0.00_-;_-* "-"??_-;_-@_-</c:formatCode>
                <c:ptCount val="4"/>
                <c:pt idx="0">
                  <c:v>65308</c:v>
                </c:pt>
                <c:pt idx="1">
                  <c:v>54556.159999999996</c:v>
                </c:pt>
                <c:pt idx="2">
                  <c:v>56917.340000000011</c:v>
                </c:pt>
                <c:pt idx="3">
                  <c:v>30749.98000000001</c:v>
                </c:pt>
              </c:numCache>
            </c:numRef>
          </c:val>
        </c:ser>
        <c:dLbls>
          <c:showVal val="1"/>
        </c:dLbls>
        <c:marker val="1"/>
        <c:axId val="133443584"/>
        <c:axId val="133445120"/>
      </c:lineChart>
      <c:catAx>
        <c:axId val="133443584"/>
        <c:scaling>
          <c:orientation val="minMax"/>
        </c:scaling>
        <c:axPos val="b"/>
        <c:tickLblPos val="nextTo"/>
        <c:crossAx val="133445120"/>
        <c:crosses val="autoZero"/>
        <c:auto val="1"/>
        <c:lblAlgn val="ctr"/>
        <c:lblOffset val="100"/>
      </c:catAx>
      <c:valAx>
        <c:axId val="133445120"/>
        <c:scaling>
          <c:orientation val="minMax"/>
        </c:scaling>
        <c:axPos val="l"/>
        <c:majorGridlines/>
        <c:numFmt formatCode="#,##0" sourceLinked="0"/>
        <c:tickLblPos val="nextTo"/>
        <c:crossAx val="133443584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</c:spPr>
    </c:plotArea>
    <c:legend>
      <c:legendPos val="r"/>
      <c:layout/>
    </c:legend>
    <c:plotVisOnly val="1"/>
  </c:chart>
  <c:txPr>
    <a:bodyPr/>
    <a:lstStyle/>
    <a:p>
      <a:pPr>
        <a:defRPr sz="1400">
          <a:latin typeface="Tahoma" pitchFamily="34" charset="0"/>
          <a:ea typeface="Tahoma" pitchFamily="34" charset="0"/>
          <a:cs typeface="Tahoma" pitchFamily="34" charset="0"/>
        </a:defRPr>
      </a:pPr>
      <a:endParaRPr lang="th-TH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style val="26"/>
  <c:chart>
    <c:plotArea>
      <c:layout>
        <c:manualLayout>
          <c:layoutTarget val="inner"/>
          <c:xMode val="edge"/>
          <c:yMode val="edge"/>
          <c:x val="0.13399081364829396"/>
          <c:y val="7.0392608958943587E-2"/>
          <c:w val="0.83030838276454944"/>
          <c:h val="0.63884099683371542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Export</c:v>
                </c:pt>
              </c:strCache>
            </c:strRef>
          </c:tx>
          <c:cat>
            <c:strRef>
              <c:f>Sheet1!$B$1:$O$1</c:f>
              <c:strCache>
                <c:ptCount val="9"/>
                <c:pt idx="0">
                  <c:v>Malasia</c:v>
                </c:pt>
                <c:pt idx="1">
                  <c:v>Singapore</c:v>
                </c:pt>
                <c:pt idx="2">
                  <c:v>Vietnam</c:v>
                </c:pt>
                <c:pt idx="3">
                  <c:v>Indonesia</c:v>
                </c:pt>
                <c:pt idx="4">
                  <c:v>Philippines</c:v>
                </c:pt>
                <c:pt idx="5">
                  <c:v>Cambodia</c:v>
                </c:pt>
                <c:pt idx="6">
                  <c:v>Myanmar</c:v>
                </c:pt>
                <c:pt idx="7">
                  <c:v>Lao PDR</c:v>
                </c:pt>
                <c:pt idx="8">
                  <c:v>Brunei</c:v>
                </c:pt>
              </c:strCache>
            </c:strRef>
          </c:cat>
          <c:val>
            <c:numRef>
              <c:f>Sheet1!$B$2:$O$2</c:f>
              <c:numCache>
                <c:formatCode>_-* #,##0.00_-;\-* #,##0.00_-;_-* "-"??_-;_-@_-</c:formatCode>
                <c:ptCount val="10"/>
                <c:pt idx="0">
                  <c:v>9627</c:v>
                </c:pt>
                <c:pt idx="1">
                  <c:v>8227</c:v>
                </c:pt>
                <c:pt idx="2">
                  <c:v>9472</c:v>
                </c:pt>
                <c:pt idx="3">
                  <c:v>8177</c:v>
                </c:pt>
                <c:pt idx="4">
                  <c:v>6396</c:v>
                </c:pt>
                <c:pt idx="5">
                  <c:v>4672</c:v>
                </c:pt>
                <c:pt idx="6">
                  <c:v>4178</c:v>
                </c:pt>
                <c:pt idx="7">
                  <c:v>3995</c:v>
                </c:pt>
                <c:pt idx="8">
                  <c:v>80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Trade Preference</c:v>
                </c:pt>
              </c:strCache>
            </c:strRef>
          </c:tx>
          <c:cat>
            <c:strRef>
              <c:f>Sheet1!$B$1:$O$1</c:f>
              <c:strCache>
                <c:ptCount val="9"/>
                <c:pt idx="0">
                  <c:v>Malasia</c:v>
                </c:pt>
                <c:pt idx="1">
                  <c:v>Singapore</c:v>
                </c:pt>
                <c:pt idx="2">
                  <c:v>Vietnam</c:v>
                </c:pt>
                <c:pt idx="3">
                  <c:v>Indonesia</c:v>
                </c:pt>
                <c:pt idx="4">
                  <c:v>Philippines</c:v>
                </c:pt>
                <c:pt idx="5">
                  <c:v>Cambodia</c:v>
                </c:pt>
                <c:pt idx="6">
                  <c:v>Myanmar</c:v>
                </c:pt>
                <c:pt idx="7">
                  <c:v>Lao PDR</c:v>
                </c:pt>
                <c:pt idx="8">
                  <c:v>Brunei</c:v>
                </c:pt>
              </c:strCache>
            </c:strRef>
          </c:cat>
          <c:val>
            <c:numRef>
              <c:f>Sheet1!$B$3:$O$3</c:f>
              <c:numCache>
                <c:formatCode>_-* #,##0.00_-;\-* #,##0.00_-;_-* "-"??_-;_-@_-</c:formatCode>
                <c:ptCount val="10"/>
                <c:pt idx="0">
                  <c:v>2919</c:v>
                </c:pt>
                <c:pt idx="1">
                  <c:v>604</c:v>
                </c:pt>
                <c:pt idx="2">
                  <c:v>6066</c:v>
                </c:pt>
                <c:pt idx="3">
                  <c:v>6020</c:v>
                </c:pt>
                <c:pt idx="4">
                  <c:v>4207</c:v>
                </c:pt>
                <c:pt idx="5">
                  <c:v>480</c:v>
                </c:pt>
                <c:pt idx="6">
                  <c:v>682</c:v>
                </c:pt>
                <c:pt idx="7">
                  <c:v>502</c:v>
                </c:pt>
                <c:pt idx="8">
                  <c:v>19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cat>
            <c:strRef>
              <c:f>Sheet1!$B$1:$O$1</c:f>
              <c:strCache>
                <c:ptCount val="9"/>
                <c:pt idx="0">
                  <c:v>Malasia</c:v>
                </c:pt>
                <c:pt idx="1">
                  <c:v>Singapore</c:v>
                </c:pt>
                <c:pt idx="2">
                  <c:v>Vietnam</c:v>
                </c:pt>
                <c:pt idx="3">
                  <c:v>Indonesia</c:v>
                </c:pt>
                <c:pt idx="4">
                  <c:v>Philippines</c:v>
                </c:pt>
                <c:pt idx="5">
                  <c:v>Cambodia</c:v>
                </c:pt>
                <c:pt idx="6">
                  <c:v>Myanmar</c:v>
                </c:pt>
                <c:pt idx="7">
                  <c:v>Lao PDR</c:v>
                </c:pt>
                <c:pt idx="8">
                  <c:v>Brunei</c:v>
                </c:pt>
              </c:strCache>
            </c:strRef>
          </c:cat>
          <c:val>
            <c:numRef>
              <c:f>Sheet1!$B$4:$O$4</c:f>
              <c:numCache>
                <c:formatCode>_-* #,##0.00_-;\-* #,##0.00_-;_-* "-"??_-;_-@_-</c:formatCode>
                <c:ptCount val="10"/>
              </c:numCache>
            </c:numRef>
          </c:val>
        </c:ser>
        <c:axId val="76142080"/>
        <c:axId val="76144000"/>
      </c:barChart>
      <c:catAx>
        <c:axId val="7614208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th-TH"/>
          </a:p>
        </c:txPr>
        <c:crossAx val="76144000"/>
        <c:crosses val="autoZero"/>
        <c:auto val="1"/>
        <c:lblAlgn val="ctr"/>
        <c:lblOffset val="100"/>
        <c:tickMarkSkip val="1"/>
      </c:catAx>
      <c:valAx>
        <c:axId val="76144000"/>
        <c:scaling>
          <c:orientation val="minMax"/>
        </c:scaling>
        <c:axPos val="l"/>
        <c:majorGridlines/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th-TH"/>
          </a:p>
        </c:txPr>
        <c:crossAx val="76142080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</c:chart>
  <c:txPr>
    <a:bodyPr/>
    <a:lstStyle/>
    <a:p>
      <a:pPr>
        <a:defRPr sz="1800" b="1">
          <a:latin typeface="Angsana New" pitchFamily="18" charset="-34"/>
          <a:cs typeface="Angsana New" pitchFamily="18" charset="-34"/>
        </a:defRPr>
      </a:pPr>
      <a:endParaRPr lang="th-TH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'[Chart in Microsoft Office PowerPoint]Sheet1'!$A$1</c:f>
              <c:strCache>
                <c:ptCount val="1"/>
                <c:pt idx="0">
                  <c:v>S.Korea</c:v>
                </c:pt>
              </c:strCache>
            </c:strRef>
          </c:tx>
          <c:dLbls>
            <c:dLbl>
              <c:idx val="0"/>
              <c:layout>
                <c:manualLayout>
                  <c:x val="1.4814711124798197E-2"/>
                  <c:y val="-1.4414313526830638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defRPr>
                    </a:pPr>
                    <a:r>
                      <a:rPr lang="en-US" dirty="0" smtClean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rPr>
                      <a:t>46</a:t>
                    </a:r>
                    <a:r>
                      <a:rPr lang="th-TH" dirty="0" smtClean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rPr>
                      <a:t>,</a:t>
                    </a:r>
                    <a:r>
                      <a:rPr lang="en-US" dirty="0" smtClean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rPr>
                      <a:t>569</a:t>
                    </a:r>
                    <a:endParaRPr lang="en-US" dirty="0">
                      <a:solidFill>
                        <a:srgbClr val="FF0000"/>
                      </a:solidFill>
                      <a:latin typeface="AngsanaUPC" pitchFamily="18" charset="-34"/>
                      <a:cs typeface="AngsanaUPC" pitchFamily="18" charset="-34"/>
                    </a:endParaRP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th-TH"/>
              </a:p>
            </c:txPr>
            <c:showVal val="1"/>
          </c:dLbls>
          <c:val>
            <c:numRef>
              <c:f>'[Chart in Microsoft Office PowerPoint]Sheet1'!$A$2</c:f>
              <c:numCache>
                <c:formatCode>0.00</c:formatCode>
                <c:ptCount val="1"/>
                <c:pt idx="0">
                  <c:v>46569</c:v>
                </c:pt>
              </c:numCache>
            </c:numRef>
          </c:val>
        </c:ser>
        <c:ser>
          <c:idx val="1"/>
          <c:order val="1"/>
          <c:tx>
            <c:strRef>
              <c:f>'[Chart in Microsoft Office PowerPoint]Sheet1'!$B$1</c:f>
              <c:strCache>
                <c:ptCount val="1"/>
                <c:pt idx="0">
                  <c:v>Singarpore</c:v>
                </c:pt>
              </c:strCache>
            </c:strRef>
          </c:tx>
          <c:dLbls>
            <c:dLbl>
              <c:idx val="0"/>
              <c:layout>
                <c:manualLayout>
                  <c:x val="2.5185008912157011E-2"/>
                  <c:y val="-2.4023855878051212E-2"/>
                </c:manualLayout>
              </c:layout>
              <c:tx>
                <c:rich>
                  <a:bodyPr/>
                  <a:lstStyle/>
                  <a:p>
                    <a:pPr>
                      <a:defRPr sz="1800">
                        <a:solidFill>
                          <a:srgbClr val="0000FF"/>
                        </a:solidFill>
                        <a:latin typeface="AngsanaUPC" pitchFamily="18" charset="-34"/>
                        <a:cs typeface="AngsanaUPC" pitchFamily="18" charset="-34"/>
                      </a:defRPr>
                    </a:pPr>
                    <a:r>
                      <a:rPr lang="en-US" sz="1800" dirty="0" smtClean="0">
                        <a:solidFill>
                          <a:srgbClr val="0000FF"/>
                        </a:solidFill>
                        <a:latin typeface="AngsanaUPC" pitchFamily="18" charset="-34"/>
                        <a:cs typeface="AngsanaUPC" pitchFamily="18" charset="-34"/>
                      </a:rPr>
                      <a:t>45</a:t>
                    </a:r>
                    <a:r>
                      <a:rPr lang="th-TH" sz="1800" dirty="0" smtClean="0">
                        <a:solidFill>
                          <a:srgbClr val="0000FF"/>
                        </a:solidFill>
                        <a:latin typeface="AngsanaUPC" pitchFamily="18" charset="-34"/>
                        <a:cs typeface="AngsanaUPC" pitchFamily="18" charset="-34"/>
                      </a:rPr>
                      <a:t>,</a:t>
                    </a:r>
                    <a:r>
                      <a:rPr lang="en-US" sz="1800" dirty="0" smtClean="0">
                        <a:solidFill>
                          <a:srgbClr val="0000FF"/>
                        </a:solidFill>
                        <a:latin typeface="AngsanaUPC" pitchFamily="18" charset="-34"/>
                        <a:cs typeface="AngsanaUPC" pitchFamily="18" charset="-34"/>
                      </a:rPr>
                      <a:t>654</a:t>
                    </a:r>
                    <a:endParaRPr lang="en-US" sz="1800" dirty="0">
                      <a:solidFill>
                        <a:srgbClr val="0000FF"/>
                      </a:solidFill>
                      <a:latin typeface="AngsanaUPC" pitchFamily="18" charset="-34"/>
                      <a:cs typeface="AngsanaUPC" pitchFamily="18" charset="-34"/>
                    </a:endParaRP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th-TH"/>
              </a:p>
            </c:txPr>
            <c:showVal val="1"/>
          </c:dLbls>
          <c:val>
            <c:numRef>
              <c:f>'[Chart in Microsoft Office PowerPoint]Sheet1'!$B$2</c:f>
              <c:numCache>
                <c:formatCode>0.00</c:formatCode>
                <c:ptCount val="1"/>
                <c:pt idx="0">
                  <c:v>45654</c:v>
                </c:pt>
              </c:numCache>
            </c:numRef>
          </c:val>
        </c:ser>
        <c:ser>
          <c:idx val="2"/>
          <c:order val="2"/>
          <c:tx>
            <c:strRef>
              <c:f>'[Chart in Microsoft Office PowerPoint]Sheet1'!$C$1</c:f>
              <c:strCache>
                <c:ptCount val="1"/>
                <c:pt idx="0">
                  <c:v>China</c:v>
                </c:pt>
              </c:strCache>
            </c:strRef>
          </c:tx>
          <c:dLbls>
            <c:dLbl>
              <c:idx val="0"/>
              <c:layout>
                <c:manualLayout>
                  <c:x val="1.7777653349758026E-2"/>
                  <c:y val="-2.4025747520246689E-3"/>
                </c:manualLayout>
              </c:layout>
              <c:tx>
                <c:rich>
                  <a:bodyPr/>
                  <a:lstStyle/>
                  <a:p>
                    <a:pPr>
                      <a:defRPr sz="180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defRPr>
                    </a:pPr>
                    <a:r>
                      <a:rPr lang="en-US" sz="1800" smtClean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rPr>
                      <a:t>41</a:t>
                    </a:r>
                    <a:r>
                      <a:rPr lang="th-TH" sz="1800" smtClean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rPr>
                      <a:t>,</a:t>
                    </a:r>
                    <a:r>
                      <a:rPr lang="en-US" sz="1800" smtClean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rPr>
                      <a:t>366</a:t>
                    </a:r>
                    <a:endParaRPr lang="en-US" sz="1800">
                      <a:solidFill>
                        <a:srgbClr val="FF0000"/>
                      </a:solidFill>
                      <a:latin typeface="AngsanaUPC" pitchFamily="18" charset="-34"/>
                      <a:cs typeface="AngsanaUPC" pitchFamily="18" charset="-34"/>
                    </a:endParaRP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1800">
                    <a:solidFill>
                      <a:srgbClr val="FF0000"/>
                    </a:solidFill>
                  </a:defRPr>
                </a:pPr>
                <a:endParaRPr lang="th-TH"/>
              </a:p>
            </c:txPr>
            <c:showVal val="1"/>
          </c:dLbls>
          <c:val>
            <c:numRef>
              <c:f>'[Chart in Microsoft Office PowerPoint]Sheet1'!$C$2</c:f>
              <c:numCache>
                <c:formatCode>0.00</c:formatCode>
                <c:ptCount val="1"/>
                <c:pt idx="0">
                  <c:v>41366</c:v>
                </c:pt>
              </c:numCache>
            </c:numRef>
          </c:val>
        </c:ser>
        <c:ser>
          <c:idx val="3"/>
          <c:order val="3"/>
          <c:tx>
            <c:strRef>
              <c:f>'[Chart in Microsoft Office PowerPoint]Sheet1'!$D$1</c:f>
              <c:strCache>
                <c:ptCount val="1"/>
                <c:pt idx="0">
                  <c:v>Japan</c:v>
                </c:pt>
              </c:strCache>
            </c:strRef>
          </c:tx>
          <c:dLbls>
            <c:dLbl>
              <c:idx val="0"/>
              <c:layout>
                <c:manualLayout>
                  <c:x val="1.9259124462237872E-2"/>
                  <c:y val="-9.6095423512205964E-3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rgbClr val="0000FF"/>
                        </a:solidFill>
                        <a:latin typeface="AngsanaUPC" pitchFamily="18" charset="-34"/>
                        <a:cs typeface="AngsanaUPC" pitchFamily="18" charset="-34"/>
                      </a:defRPr>
                    </a:pPr>
                    <a:r>
                      <a:rPr lang="en-US" dirty="0" smtClean="0">
                        <a:solidFill>
                          <a:srgbClr val="0000FF"/>
                        </a:solidFill>
                        <a:latin typeface="AngsanaUPC" pitchFamily="18" charset="-34"/>
                        <a:cs typeface="AngsanaUPC" pitchFamily="18" charset="-34"/>
                      </a:rPr>
                      <a:t>37</a:t>
                    </a:r>
                    <a:r>
                      <a:rPr lang="th-TH" dirty="0" smtClean="0">
                        <a:solidFill>
                          <a:srgbClr val="0000FF"/>
                        </a:solidFill>
                        <a:latin typeface="AngsanaUPC" pitchFamily="18" charset="-34"/>
                        <a:cs typeface="AngsanaUPC" pitchFamily="18" charset="-34"/>
                      </a:rPr>
                      <a:t>,</a:t>
                    </a:r>
                    <a:r>
                      <a:rPr lang="en-US" dirty="0" smtClean="0">
                        <a:solidFill>
                          <a:srgbClr val="0000FF"/>
                        </a:solidFill>
                        <a:latin typeface="AngsanaUPC" pitchFamily="18" charset="-34"/>
                        <a:cs typeface="AngsanaUPC" pitchFamily="18" charset="-34"/>
                      </a:rPr>
                      <a:t>772</a:t>
                    </a:r>
                    <a:endParaRPr lang="en-US" dirty="0">
                      <a:solidFill>
                        <a:srgbClr val="0000FF"/>
                      </a:solidFill>
                      <a:latin typeface="AngsanaUPC" pitchFamily="18" charset="-34"/>
                      <a:cs typeface="AngsanaUPC" pitchFamily="18" charset="-34"/>
                    </a:endParaRP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th-TH"/>
              </a:p>
            </c:txPr>
            <c:showVal val="1"/>
          </c:dLbls>
          <c:val>
            <c:numRef>
              <c:f>'[Chart in Microsoft Office PowerPoint]Sheet1'!$D$2</c:f>
              <c:numCache>
                <c:formatCode>0.00</c:formatCode>
                <c:ptCount val="1"/>
                <c:pt idx="0">
                  <c:v>37772</c:v>
                </c:pt>
              </c:numCache>
            </c:numRef>
          </c:val>
        </c:ser>
        <c:ser>
          <c:idx val="4"/>
          <c:order val="4"/>
          <c:tx>
            <c:strRef>
              <c:f>'[Chart in Microsoft Office PowerPoint]Sheet1'!$E$1</c:f>
              <c:strCache>
                <c:ptCount val="1"/>
                <c:pt idx="0">
                  <c:v>Taiwan</c:v>
                </c:pt>
              </c:strCache>
            </c:strRef>
          </c:tx>
          <c:dLbls>
            <c:dLbl>
              <c:idx val="0"/>
              <c:layout>
                <c:manualLayout>
                  <c:x val="1.9259124462237872E-2"/>
                  <c:y val="-1.4414502691050221E-2"/>
                </c:manualLayout>
              </c:layout>
              <c:tx>
                <c:rich>
                  <a:bodyPr/>
                  <a:lstStyle/>
                  <a:p>
                    <a:pPr>
                      <a:defRPr sz="180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defRPr>
                    </a:pPr>
                    <a:r>
                      <a:rPr lang="en-US" sz="1800" smtClean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rPr>
                      <a:t>29</a:t>
                    </a:r>
                    <a:r>
                      <a:rPr lang="th-TH" sz="1800" smtClean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rPr>
                      <a:t>,</a:t>
                    </a:r>
                    <a:r>
                      <a:rPr lang="en-US" sz="1800" smtClean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rPr>
                      <a:t>295</a:t>
                    </a:r>
                    <a:endParaRPr lang="en-US" sz="1800">
                      <a:solidFill>
                        <a:srgbClr val="FF0000"/>
                      </a:solidFill>
                      <a:latin typeface="AngsanaUPC" pitchFamily="18" charset="-34"/>
                      <a:cs typeface="AngsanaUPC" pitchFamily="18" charset="-34"/>
                    </a:endParaRP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th-TH"/>
              </a:p>
            </c:txPr>
            <c:showVal val="1"/>
          </c:dLbls>
          <c:val>
            <c:numRef>
              <c:f>'[Chart in Microsoft Office PowerPoint]Sheet1'!$E$2</c:f>
              <c:numCache>
                <c:formatCode>0.00</c:formatCode>
                <c:ptCount val="1"/>
                <c:pt idx="0">
                  <c:v>29295</c:v>
                </c:pt>
              </c:numCache>
            </c:numRef>
          </c:val>
        </c:ser>
        <c:ser>
          <c:idx val="5"/>
          <c:order val="5"/>
          <c:tx>
            <c:strRef>
              <c:f>'[Chart in Microsoft Office PowerPoint]Sheet1'!$F$1</c:f>
              <c:strCache>
                <c:ptCount val="1"/>
                <c:pt idx="0">
                  <c:v>Hong Kong</c:v>
                </c:pt>
              </c:strCache>
            </c:strRef>
          </c:tx>
          <c:dLbls>
            <c:dLbl>
              <c:idx val="0"/>
              <c:layout>
                <c:manualLayout>
                  <c:x val="1.4814711124798197E-2"/>
                  <c:y val="-1.6816699114635906E-2"/>
                </c:manualLayout>
              </c:layout>
              <c:tx>
                <c:rich>
                  <a:bodyPr/>
                  <a:lstStyle/>
                  <a:p>
                    <a:pPr>
                      <a:defRPr sz="1800">
                        <a:solidFill>
                          <a:srgbClr val="0000FF"/>
                        </a:solidFill>
                        <a:latin typeface="AngsanaUPC" pitchFamily="18" charset="-34"/>
                        <a:cs typeface="AngsanaUPC" pitchFamily="18" charset="-34"/>
                      </a:defRPr>
                    </a:pPr>
                    <a:r>
                      <a:rPr lang="en-US" sz="1800" smtClean="0">
                        <a:solidFill>
                          <a:srgbClr val="0000FF"/>
                        </a:solidFill>
                        <a:latin typeface="AngsanaUPC" pitchFamily="18" charset="-34"/>
                        <a:cs typeface="AngsanaUPC" pitchFamily="18" charset="-34"/>
                      </a:rPr>
                      <a:t>22</a:t>
                    </a:r>
                    <a:r>
                      <a:rPr lang="th-TH" sz="1800" smtClean="0">
                        <a:solidFill>
                          <a:srgbClr val="0000FF"/>
                        </a:solidFill>
                        <a:latin typeface="AngsanaUPC" pitchFamily="18" charset="-34"/>
                        <a:cs typeface="AngsanaUPC" pitchFamily="18" charset="-34"/>
                      </a:rPr>
                      <a:t>,</a:t>
                    </a:r>
                    <a:r>
                      <a:rPr lang="en-US" sz="1800" smtClean="0">
                        <a:solidFill>
                          <a:srgbClr val="0000FF"/>
                        </a:solidFill>
                        <a:latin typeface="AngsanaUPC" pitchFamily="18" charset="-34"/>
                        <a:cs typeface="AngsanaUPC" pitchFamily="18" charset="-34"/>
                      </a:rPr>
                      <a:t>874</a:t>
                    </a:r>
                    <a:endParaRPr lang="en-US" sz="1800">
                      <a:solidFill>
                        <a:srgbClr val="0000FF"/>
                      </a:solidFill>
                      <a:latin typeface="AngsanaUPC" pitchFamily="18" charset="-34"/>
                      <a:cs typeface="AngsanaUPC" pitchFamily="18" charset="-34"/>
                    </a:endParaRP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th-TH"/>
              </a:p>
            </c:txPr>
            <c:showVal val="1"/>
          </c:dLbls>
          <c:val>
            <c:numRef>
              <c:f>'[Chart in Microsoft Office PowerPoint]Sheet1'!$F$2</c:f>
              <c:numCache>
                <c:formatCode>0.00</c:formatCode>
                <c:ptCount val="1"/>
                <c:pt idx="0">
                  <c:v>22874</c:v>
                </c:pt>
              </c:numCache>
            </c:numRef>
          </c:val>
        </c:ser>
        <c:ser>
          <c:idx val="6"/>
          <c:order val="6"/>
          <c:tx>
            <c:strRef>
              <c:f>'[Chart in Microsoft Office PowerPoint]Sheet1'!$G$1</c:f>
              <c:strCache>
                <c:ptCount val="1"/>
                <c:pt idx="0">
                  <c:v>Thai </c:v>
                </c:pt>
              </c:strCache>
            </c:strRef>
          </c:tx>
          <c:dLbls>
            <c:dLbl>
              <c:idx val="0"/>
              <c:layout>
                <c:manualLayout>
                  <c:x val="2.8147951137116572E-2"/>
                  <c:y val="2.4023855878051292E-3"/>
                </c:manualLayout>
              </c:layout>
              <c:tx>
                <c:rich>
                  <a:bodyPr/>
                  <a:lstStyle/>
                  <a:p>
                    <a:pPr>
                      <a:defRPr sz="180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defRPr>
                    </a:pPr>
                    <a:r>
                      <a:rPr lang="en-US" sz="2800" b="1" dirty="0" smtClean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rPr>
                      <a:t>22</a:t>
                    </a:r>
                    <a:r>
                      <a:rPr lang="th-TH" sz="2800" b="1" dirty="0" smtClean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rPr>
                      <a:t>,</a:t>
                    </a:r>
                    <a:r>
                      <a:rPr lang="en-US" sz="2800" b="1" dirty="0" smtClean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rPr>
                      <a:t>738</a:t>
                    </a:r>
                    <a:endParaRPr lang="en-US" sz="2800" b="1" dirty="0">
                      <a:solidFill>
                        <a:srgbClr val="FF0000"/>
                      </a:solidFill>
                      <a:latin typeface="AngsanaUPC" pitchFamily="18" charset="-34"/>
                      <a:cs typeface="AngsanaUPC" pitchFamily="18" charset="-34"/>
                    </a:endParaRP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th-TH"/>
              </a:p>
            </c:txPr>
            <c:showVal val="1"/>
          </c:dLbls>
          <c:val>
            <c:numRef>
              <c:f>'[Chart in Microsoft Office PowerPoint]Sheet1'!$G$2</c:f>
              <c:numCache>
                <c:formatCode>0.00</c:formatCode>
                <c:ptCount val="1"/>
                <c:pt idx="0">
                  <c:v>22738</c:v>
                </c:pt>
              </c:numCache>
            </c:numRef>
          </c:val>
        </c:ser>
        <c:ser>
          <c:idx val="7"/>
          <c:order val="7"/>
          <c:tx>
            <c:strRef>
              <c:f>'[Chart in Microsoft Office PowerPoint]Sheet1'!$H$1</c:f>
              <c:strCache>
                <c:ptCount val="1"/>
                <c:pt idx="0">
                  <c:v>B.virgin</c:v>
                </c:pt>
              </c:strCache>
            </c:strRef>
          </c:tx>
          <c:dLbls>
            <c:dLbl>
              <c:idx val="0"/>
              <c:layout>
                <c:manualLayout>
                  <c:x val="1.7777653349758026E-2"/>
                  <c:y val="-1.6816699114635906E-2"/>
                </c:manualLayout>
              </c:layout>
              <c:tx>
                <c:rich>
                  <a:bodyPr/>
                  <a:lstStyle/>
                  <a:p>
                    <a:pPr>
                      <a:defRPr sz="1800">
                        <a:solidFill>
                          <a:srgbClr val="0000FF"/>
                        </a:solidFill>
                        <a:latin typeface="AngsanaUPC" pitchFamily="18" charset="-34"/>
                        <a:cs typeface="AngsanaUPC" pitchFamily="18" charset="-34"/>
                      </a:defRPr>
                    </a:pPr>
                    <a:r>
                      <a:rPr lang="en-US" sz="1800" smtClean="0">
                        <a:solidFill>
                          <a:srgbClr val="0000FF"/>
                        </a:solidFill>
                        <a:latin typeface="AngsanaUPC" pitchFamily="18" charset="-34"/>
                        <a:cs typeface="AngsanaUPC" pitchFamily="18" charset="-34"/>
                      </a:rPr>
                      <a:t>17</a:t>
                    </a:r>
                    <a:r>
                      <a:rPr lang="th-TH" sz="1800" smtClean="0">
                        <a:solidFill>
                          <a:srgbClr val="0000FF"/>
                        </a:solidFill>
                        <a:latin typeface="AngsanaUPC" pitchFamily="18" charset="-34"/>
                        <a:cs typeface="AngsanaUPC" pitchFamily="18" charset="-34"/>
                      </a:rPr>
                      <a:t>,</a:t>
                    </a:r>
                    <a:r>
                      <a:rPr lang="en-US" sz="1800" smtClean="0">
                        <a:solidFill>
                          <a:srgbClr val="0000FF"/>
                        </a:solidFill>
                        <a:latin typeface="AngsanaUPC" pitchFamily="18" charset="-34"/>
                        <a:cs typeface="AngsanaUPC" pitchFamily="18" charset="-34"/>
                      </a:rPr>
                      <a:t>990</a:t>
                    </a:r>
                    <a:endParaRPr lang="en-US" sz="1800" dirty="0">
                      <a:solidFill>
                        <a:srgbClr val="0000FF"/>
                      </a:solidFill>
                      <a:latin typeface="AngsanaUPC" pitchFamily="18" charset="-34"/>
                      <a:cs typeface="AngsanaUPC" pitchFamily="18" charset="-34"/>
                    </a:endParaRP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th-TH"/>
              </a:p>
            </c:txPr>
            <c:showVal val="1"/>
          </c:dLbls>
          <c:val>
            <c:numRef>
              <c:f>'[Chart in Microsoft Office PowerPoint]Sheet1'!$H$2</c:f>
              <c:numCache>
                <c:formatCode>0.00</c:formatCode>
                <c:ptCount val="1"/>
                <c:pt idx="0">
                  <c:v>17990</c:v>
                </c:pt>
              </c:numCache>
            </c:numRef>
          </c:val>
        </c:ser>
        <c:ser>
          <c:idx val="8"/>
          <c:order val="8"/>
          <c:tx>
            <c:strRef>
              <c:f>'[Chart in Microsoft Office PowerPoint]Sheet1'!$I$1</c:f>
              <c:strCache>
                <c:ptCount val="1"/>
                <c:pt idx="0">
                  <c:v>Malaysia</c:v>
                </c:pt>
              </c:strCache>
            </c:strRef>
          </c:tx>
          <c:dLbls>
            <c:dLbl>
              <c:idx val="0"/>
              <c:layout>
                <c:manualLayout>
                  <c:x val="1.9259124462237872E-2"/>
                  <c:y val="-1.6816699114635906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defRPr>
                    </a:pPr>
                    <a:r>
                      <a:rPr lang="en-US" dirty="0" smtClean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rPr>
                      <a:t>16</a:t>
                    </a:r>
                    <a:r>
                      <a:rPr lang="th-TH" dirty="0" smtClean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rPr>
                      <a:t>,</a:t>
                    </a:r>
                    <a:r>
                      <a:rPr lang="en-US" dirty="0" smtClean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rPr>
                      <a:t>334</a:t>
                    </a:r>
                    <a:endParaRPr lang="en-US" dirty="0">
                      <a:solidFill>
                        <a:srgbClr val="FF0000"/>
                      </a:solidFill>
                      <a:latin typeface="AngsanaUPC" pitchFamily="18" charset="-34"/>
                      <a:cs typeface="AngsanaUPC" pitchFamily="18" charset="-34"/>
                    </a:endParaRP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th-TH"/>
              </a:p>
            </c:txPr>
            <c:showVal val="1"/>
          </c:dLbls>
          <c:val>
            <c:numRef>
              <c:f>'[Chart in Microsoft Office PowerPoint]Sheet1'!$I$2</c:f>
              <c:numCache>
                <c:formatCode>0.00</c:formatCode>
                <c:ptCount val="1"/>
                <c:pt idx="0">
                  <c:v>16334</c:v>
                </c:pt>
              </c:numCache>
            </c:numRef>
          </c:val>
        </c:ser>
        <c:ser>
          <c:idx val="9"/>
          <c:order val="9"/>
          <c:tx>
            <c:strRef>
              <c:f>'[Chart in Microsoft Office PowerPoint]Sheet1'!$J$1</c:f>
              <c:strCache>
                <c:ptCount val="1"/>
                <c:pt idx="0">
                  <c:v>USA.</c:v>
                </c:pt>
              </c:strCache>
            </c:strRef>
          </c:tx>
          <c:dLbls>
            <c:dLbl>
              <c:idx val="0"/>
              <c:layout>
                <c:manualLayout>
                  <c:x val="2.8147951137116572E-2"/>
                  <c:y val="-1.681669911463583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rgbClr val="0000FF"/>
                        </a:solidFill>
                        <a:latin typeface="AngsanaUPC" pitchFamily="18" charset="-34"/>
                        <a:cs typeface="AngsanaUPC" pitchFamily="18" charset="-34"/>
                      </a:defRPr>
                    </a:pPr>
                    <a:r>
                      <a:rPr lang="en-US" dirty="0" smtClean="0">
                        <a:solidFill>
                          <a:srgbClr val="0000FF"/>
                        </a:solidFill>
                        <a:latin typeface="AngsanaUPC" pitchFamily="18" charset="-34"/>
                        <a:cs typeface="AngsanaUPC" pitchFamily="18" charset="-34"/>
                      </a:rPr>
                      <a:t>12</a:t>
                    </a:r>
                    <a:r>
                      <a:rPr lang="th-TH" dirty="0" smtClean="0">
                        <a:solidFill>
                          <a:srgbClr val="0000FF"/>
                        </a:solidFill>
                        <a:latin typeface="AngsanaUPC" pitchFamily="18" charset="-34"/>
                        <a:cs typeface="AngsanaUPC" pitchFamily="18" charset="-34"/>
                      </a:rPr>
                      <a:t>,</a:t>
                    </a:r>
                    <a:r>
                      <a:rPr lang="en-US" dirty="0" smtClean="0">
                        <a:solidFill>
                          <a:srgbClr val="0000FF"/>
                        </a:solidFill>
                        <a:latin typeface="AngsanaUPC" pitchFamily="18" charset="-34"/>
                        <a:cs typeface="AngsanaUPC" pitchFamily="18" charset="-34"/>
                      </a:rPr>
                      <a:t>322</a:t>
                    </a:r>
                    <a:endParaRPr lang="en-US" dirty="0">
                      <a:solidFill>
                        <a:srgbClr val="0000FF"/>
                      </a:solidFill>
                      <a:latin typeface="AngsanaUPC" pitchFamily="18" charset="-34"/>
                      <a:cs typeface="AngsanaUPC" pitchFamily="18" charset="-34"/>
                    </a:endParaRP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th-TH"/>
              </a:p>
            </c:txPr>
            <c:showVal val="1"/>
          </c:dLbls>
          <c:val>
            <c:numRef>
              <c:f>'[Chart in Microsoft Office PowerPoint]Sheet1'!$J$2</c:f>
              <c:numCache>
                <c:formatCode>0.00</c:formatCode>
                <c:ptCount val="1"/>
                <c:pt idx="0">
                  <c:v>12322</c:v>
                </c:pt>
              </c:numCache>
            </c:numRef>
          </c:val>
        </c:ser>
        <c:shape val="box"/>
        <c:axId val="67018752"/>
        <c:axId val="67020288"/>
        <c:axId val="0"/>
      </c:bar3DChart>
      <c:catAx>
        <c:axId val="67018752"/>
        <c:scaling>
          <c:orientation val="minMax"/>
        </c:scaling>
        <c:delete val="1"/>
        <c:axPos val="b"/>
        <c:tickLblPos val="none"/>
        <c:crossAx val="67020288"/>
        <c:crosses val="autoZero"/>
        <c:auto val="1"/>
        <c:lblAlgn val="ctr"/>
        <c:lblOffset val="100"/>
      </c:catAx>
      <c:valAx>
        <c:axId val="67020288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800" b="1" baseline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defRPr>
            </a:pPr>
            <a:endParaRPr lang="th-TH"/>
          </a:p>
        </c:txPr>
        <c:crossAx val="670187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h-TH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8.3937506456044544E-2"/>
          <c:w val="1"/>
          <c:h val="0.9056099682561206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1"/>
          <c:dPt>
            <c:idx val="0"/>
            <c:explosion val="11"/>
          </c:dPt>
          <c:cat>
            <c:strRef>
              <c:f>Sheet1!$A$2:$A$6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10352</c:v>
                </c:pt>
                <c:pt idx="1">
                  <c:v>6749</c:v>
                </c:pt>
                <c:pt idx="2">
                  <c:v>4458</c:v>
                </c:pt>
                <c:pt idx="3">
                  <c:v>1179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th-TH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1F7A831-BF50-4BE2-A220-5A23A1EE3D8D}" type="datetimeFigureOut">
              <a:rPr lang="th-TH" smtClean="0"/>
              <a:pPr/>
              <a:t>07/09/60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517546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9" y="9517546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CA63FD9-AE77-4BAE-9696-4F5C69E346F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000877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541ECFA-2820-488F-87B8-D5E9DDA53EE4}" type="datetimeFigureOut">
              <a:rPr lang="th-TH" smtClean="0"/>
              <a:pPr/>
              <a:t>07/09/60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7546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7546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578190A-0A5C-44BC-9BEE-0B48C66CE8C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50245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33032C-7CA9-444B-9817-E41535BBFFFC}" type="slidenum">
              <a:rPr lang="en-US" smtClean="0"/>
              <a:pPr/>
              <a:t>3</a:t>
            </a:fld>
            <a:endParaRPr lang="th-TH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cs typeface="Cordia New" pitchFamily="34" charset="-34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C61F8A-31E9-4B62-A273-D8B89CF66863}" type="slidenum">
              <a:rPr lang="en-US" smtClean="0"/>
              <a:pPr/>
              <a:t>4</a:t>
            </a:fld>
            <a:endParaRPr lang="th-TH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th-TH" altLang="th-TH" sz="1400" b="1" u="sng" dirty="0" smtClean="0"/>
              <a:t>ความสามารถในการแข่งขันทางการค้าชายแดนของไทย</a:t>
            </a:r>
            <a:endParaRPr lang="en-US" altLang="th-TH" sz="1400" dirty="0" smtClean="0"/>
          </a:p>
          <a:p>
            <a:pPr>
              <a:spcBef>
                <a:spcPct val="0"/>
              </a:spcBef>
            </a:pPr>
            <a:r>
              <a:rPr lang="th-TH" altLang="th-TH" sz="1400" dirty="0" smtClean="0"/>
              <a:t>การค้าชายแดนเป็นรูปแบบการค้าที่ประเทศไทยมีความสามารถในการแข่งขันสูง โดยมีปัจจัยที่สนับสนุน ได้แก่</a:t>
            </a:r>
            <a:endParaRPr lang="en-US" altLang="th-TH" sz="1400" dirty="0" smtClean="0"/>
          </a:p>
          <a:p>
            <a:pPr>
              <a:spcBef>
                <a:spcPct val="0"/>
              </a:spcBef>
            </a:pPr>
            <a:r>
              <a:rPr lang="th-TH" altLang="th-TH" sz="1400" dirty="0" smtClean="0"/>
              <a:t>1) เป็นการค้าข้ามพรมแดนซึ่งมีต้นทุนค่าขนส่งต่ำ </a:t>
            </a:r>
            <a:br>
              <a:rPr lang="th-TH" altLang="th-TH" sz="1400" dirty="0" smtClean="0"/>
            </a:br>
            <a:r>
              <a:rPr lang="th-TH" altLang="th-TH" sz="1400" dirty="0" smtClean="0"/>
              <a:t>2) ประชาชนในประเทศเพื่อนบ้านนิยมบริโภคสินค้าไทยเนื่องจากเห็นว่าสินค้าไทยเป็นสินค้าที่มีคุณภาพ  </a:t>
            </a:r>
            <a:br>
              <a:rPr lang="th-TH" altLang="th-TH" sz="1400" dirty="0" smtClean="0"/>
            </a:br>
            <a:r>
              <a:rPr lang="th-TH" altLang="th-TH" sz="1400" dirty="0" smtClean="0"/>
              <a:t>3) รสนิยมการบริโภคของประชาชนในประเทศเพื่อนบ้านคล้ายคลึงกับคนไทยเนื่องจากได้รับอิทธิพล</a:t>
            </a:r>
            <a:br>
              <a:rPr lang="th-TH" altLang="th-TH" sz="1400" dirty="0" smtClean="0"/>
            </a:br>
            <a:r>
              <a:rPr lang="th-TH" altLang="th-TH" sz="1400" dirty="0" smtClean="0"/>
              <a:t>    จากสื่อของไทย </a:t>
            </a:r>
            <a:endParaRPr lang="en-US" altLang="th-TH" sz="1400" dirty="0" smtClean="0"/>
          </a:p>
          <a:p>
            <a:pPr>
              <a:spcBef>
                <a:spcPct val="0"/>
              </a:spcBef>
            </a:pPr>
            <a:r>
              <a:rPr lang="th-TH" altLang="th-TH" sz="1400" dirty="0" smtClean="0"/>
              <a:t>ดังจะเห็นได้ว่ามูลค่าการค้าชายแดนของไทยได้เปรียบดุลการค้าทุกปี โดยเฉลี่ยปีละประมาณ 200</a:t>
            </a:r>
            <a:r>
              <a:rPr lang="en-US" altLang="th-TH" sz="1400" dirty="0" smtClean="0"/>
              <a:t>,</a:t>
            </a:r>
            <a:r>
              <a:rPr lang="th-TH" altLang="th-TH" sz="1400" dirty="0" smtClean="0"/>
              <a:t>000 ล้านบาท และมีอัตราเติบโตย้อนหลัง 5 ปี (2552-2556) เฉลี่ยปีละ 6</a:t>
            </a:r>
            <a:r>
              <a:rPr lang="en-US" altLang="th-TH" sz="1400" dirty="0" smtClean="0"/>
              <a:t>% </a:t>
            </a:r>
            <a:r>
              <a:rPr lang="th-TH" altLang="th-TH" sz="1400" dirty="0" smtClean="0"/>
              <a:t>เมื่อเทียบกับการค้าระหว่างไทยกับทั่วโลก ซึ่งในปี 2556</a:t>
            </a:r>
            <a:br>
              <a:rPr lang="th-TH" altLang="th-TH" sz="1400" dirty="0" smtClean="0"/>
            </a:br>
            <a:r>
              <a:rPr lang="th-TH" altLang="th-TH" sz="1400" dirty="0" smtClean="0"/>
              <a:t>ไทยขาดดุลการค้าสูงถึง 747</a:t>
            </a:r>
            <a:r>
              <a:rPr lang="en-US" altLang="th-TH" sz="1400" dirty="0" smtClean="0"/>
              <a:t>,</a:t>
            </a:r>
            <a:r>
              <a:rPr lang="th-TH" altLang="th-TH" sz="1400" dirty="0" smtClean="0"/>
              <a:t>604 ล้านบาท สำหรับในปี 2557 กระทรวงพาณิชย์ได้ตั้งเป้าหมายการค้าชายแดนรวม</a:t>
            </a:r>
            <a:br>
              <a:rPr lang="th-TH" altLang="th-TH" sz="1400" dirty="0" smtClean="0"/>
            </a:br>
            <a:r>
              <a:rPr lang="th-TH" altLang="th-TH" sz="1400" dirty="0" smtClean="0"/>
              <a:t>1.05 ล้านล้านบาท  เพิ่มขึ้น 13.60 </a:t>
            </a:r>
            <a:r>
              <a:rPr lang="en-US" altLang="th-TH" sz="1400" dirty="0" smtClean="0"/>
              <a:t>%  </a:t>
            </a:r>
            <a:r>
              <a:rPr lang="th-TH" altLang="th-TH" sz="1400" dirty="0" smtClean="0"/>
              <a:t>ดังนั้นหากการค้าชายแดนได้รับการสนับสนุนจากทั้งภาครัฐและภาคเอกชนอย่างเต็มที่ก็จะช่วยเสริมสร้างความสามารถในการแข่งขันและเพิ่มมูลค่าการค้าได้มากขึ้น</a:t>
            </a:r>
            <a:endParaRPr lang="en-US" altLang="th-TH" sz="1400" dirty="0" smtClean="0"/>
          </a:p>
          <a:p>
            <a:pPr>
              <a:spcBef>
                <a:spcPct val="0"/>
              </a:spcBef>
            </a:pPr>
            <a:endParaRPr lang="th-TH" altLang="th-TH" sz="1400" dirty="0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01D631-6889-45C7-A843-6F6193C853DF}" type="slidenum">
              <a:rPr lang="en-US">
                <a:cs typeface="Cordia New" pitchFamily="34" charset="-34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Cordia New" pitchFamily="34" charset="-34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88911-D168-4D79-ACFC-ADC9B3F60F41}" type="slidenum">
              <a:rPr lang="th-TH" smtClean="0"/>
              <a:pPr/>
              <a:t>9</a:t>
            </a:fld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88911-D168-4D79-ACFC-ADC9B3F60F41}" type="slidenum">
              <a:rPr lang="th-TH" smtClean="0"/>
              <a:pPr/>
              <a:t>10</a:t>
            </a:fld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88911-D168-4D79-ACFC-ADC9B3F60F41}" type="slidenum">
              <a:rPr lang="th-TH" smtClean="0"/>
              <a:pPr/>
              <a:t>11</a:t>
            </a:fld>
            <a:endParaRPr 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smtClean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FC8E1D-94C4-4C87-8C9A-3212BD5B7DB1}" type="slidenum">
              <a:rPr lang="th-T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th-TH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Cordia New" pitchFamily="34" charset="-34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C95271-71AC-4299-919A-976C47431A19}" type="slidenum">
              <a:rPr lang="th-T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th-TH" smtClean="0"/>
          </a:p>
        </p:txBody>
      </p:sp>
    </p:spTree>
    <p:extLst>
      <p:ext uri="{BB962C8B-B14F-4D97-AF65-F5344CB8AC3E}">
        <p14:creationId xmlns="" xmlns:p14="http://schemas.microsoft.com/office/powerpoint/2010/main" val="785387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86D1-E403-42FD-B921-168613B8DD5B}" type="datetimeFigureOut">
              <a:rPr lang="th-TH" smtClean="0"/>
              <a:pPr/>
              <a:t>07/09/60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7AD9-F613-4680-B028-BADC02124F8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86D1-E403-42FD-B921-168613B8DD5B}" type="datetimeFigureOut">
              <a:rPr lang="th-TH" smtClean="0"/>
              <a:pPr/>
              <a:t>07/09/60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7AD9-F613-4680-B028-BADC02124F8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86D1-E403-42FD-B921-168613B8DD5B}" type="datetimeFigureOut">
              <a:rPr lang="th-TH" smtClean="0"/>
              <a:pPr/>
              <a:t>07/09/60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7AD9-F613-4680-B028-BADC02124F8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th-T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CC79D-BB77-4C8F-B1CE-4CC28F6543D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>
    <p:plu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7667625" y="6537325"/>
            <a:ext cx="588963" cy="276225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800">
                <a:solidFill>
                  <a:schemeClr val="tx2"/>
                </a:solidFill>
              </a:defRPr>
            </a:lvl1pPr>
            <a:extLst/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1FB3E05-1641-4572-BC26-52A74CF24F71}" type="slidenum">
              <a:rPr lang="th-TH" smtClean="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th-TH" dirty="0">
              <a:latin typeface="+mn-lt"/>
              <a:cs typeface="+mn-cs"/>
            </a:endParaRPr>
          </a:p>
        </p:txBody>
      </p:sp>
      <p:pic>
        <p:nvPicPr>
          <p:cNvPr id="5" name="Picture 13" descr="DFTlogoกรมใหม่ medium copy22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6384925"/>
            <a:ext cx="57943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776" y="320040"/>
            <a:ext cx="7239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47776" y="1609416"/>
            <a:ext cx="7239000" cy="4846320"/>
          </a:xfrm>
        </p:spPr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428C1-179C-4970-A657-E95C8018760E}" type="datetime1">
              <a:rPr lang="th-TH"/>
              <a:pPr>
                <a:defRPr/>
              </a:pPr>
              <a:t>07/09/60</a:t>
            </a:fld>
            <a:endParaRPr lang="th-TH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86D1-E403-42FD-B921-168613B8DD5B}" type="datetimeFigureOut">
              <a:rPr lang="th-TH" smtClean="0"/>
              <a:pPr/>
              <a:t>07/09/60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7AD9-F613-4680-B028-BADC02124F8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86D1-E403-42FD-B921-168613B8DD5B}" type="datetimeFigureOut">
              <a:rPr lang="th-TH" smtClean="0"/>
              <a:pPr/>
              <a:t>07/09/60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7AD9-F613-4680-B028-BADC02124F8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86D1-E403-42FD-B921-168613B8DD5B}" type="datetimeFigureOut">
              <a:rPr lang="th-TH" smtClean="0"/>
              <a:pPr/>
              <a:t>07/09/60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7AD9-F613-4680-B028-BADC02124F8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86D1-E403-42FD-B921-168613B8DD5B}" type="datetimeFigureOut">
              <a:rPr lang="th-TH" smtClean="0"/>
              <a:pPr/>
              <a:t>07/09/60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7AD9-F613-4680-B028-BADC02124F8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86D1-E403-42FD-B921-168613B8DD5B}" type="datetimeFigureOut">
              <a:rPr lang="th-TH" smtClean="0"/>
              <a:pPr/>
              <a:t>07/09/60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7AD9-F613-4680-B028-BADC02124F8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86D1-E403-42FD-B921-168613B8DD5B}" type="datetimeFigureOut">
              <a:rPr lang="th-TH" smtClean="0"/>
              <a:pPr/>
              <a:t>07/09/60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7AD9-F613-4680-B028-BADC02124F8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86D1-E403-42FD-B921-168613B8DD5B}" type="datetimeFigureOut">
              <a:rPr lang="th-TH" smtClean="0"/>
              <a:pPr/>
              <a:t>07/09/60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7AD9-F613-4680-B028-BADC02124F8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86D1-E403-42FD-B921-168613B8DD5B}" type="datetimeFigureOut">
              <a:rPr lang="th-TH" smtClean="0"/>
              <a:pPr/>
              <a:t>07/09/60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7AD9-F613-4680-B028-BADC02124F84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886D1-E403-42FD-B921-168613B8DD5B}" type="datetimeFigureOut">
              <a:rPr lang="th-TH" smtClean="0"/>
              <a:pPr/>
              <a:t>07/09/60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B7AD9-F613-4680-B028-BADC02124F84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ndochina_map-0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12000"/>
          </a:blip>
          <a:srcRect r="5116" b="2325"/>
          <a:stretch>
            <a:fillRect/>
          </a:stretch>
        </p:blipFill>
        <p:spPr>
          <a:xfrm>
            <a:off x="69850" y="0"/>
            <a:ext cx="9074150" cy="6697663"/>
          </a:xfrm>
          <a:noFill/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-315416"/>
            <a:ext cx="9144000" cy="7173416"/>
          </a:xfrm>
          <a:effectLst>
            <a:glow rad="101600">
              <a:schemeClr val="accent5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rmAutofit fontScale="90000"/>
          </a:bodyPr>
          <a:lstStyle/>
          <a:p>
            <a:r>
              <a:rPr lang="th-TH" sz="4000" b="1" dirty="0" smtClean="0">
                <a:solidFill>
                  <a:srgbClr val="00CC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th-TH" sz="4000" b="1" dirty="0" smtClean="0">
                <a:solidFill>
                  <a:srgbClr val="00CC00"/>
                </a:solidFill>
                <a:latin typeface="Tahoma" pitchFamily="34" charset="0"/>
                <a:cs typeface="Tahoma" pitchFamily="34" charset="0"/>
              </a:rPr>
            </a:br>
            <a:r>
              <a:rPr lang="th-TH" sz="4000" b="1" dirty="0" smtClean="0">
                <a:solidFill>
                  <a:srgbClr val="00CC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th-TH" sz="4000" b="1" dirty="0" smtClean="0">
                <a:solidFill>
                  <a:srgbClr val="00CC00"/>
                </a:solidFill>
                <a:latin typeface="Tahoma" pitchFamily="34" charset="0"/>
                <a:cs typeface="Tahoma" pitchFamily="34" charset="0"/>
              </a:rPr>
            </a:br>
            <a:r>
              <a:rPr lang="th-TH" sz="4000" b="1" dirty="0" smtClean="0">
                <a:solidFill>
                  <a:srgbClr val="00CC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th-TH" sz="4000" b="1" dirty="0" smtClean="0">
                <a:solidFill>
                  <a:srgbClr val="00CC00"/>
                </a:solidFill>
                <a:latin typeface="Tahoma" pitchFamily="34" charset="0"/>
                <a:cs typeface="Tahoma" pitchFamily="34" charset="0"/>
              </a:rPr>
            </a:br>
            <a:r>
              <a:rPr lang="th-TH" sz="4000" b="1" dirty="0" smtClean="0">
                <a:solidFill>
                  <a:srgbClr val="00CC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th-TH" sz="4000" b="1" dirty="0" smtClean="0">
                <a:solidFill>
                  <a:srgbClr val="00CC00"/>
                </a:solidFill>
                <a:latin typeface="Tahoma" pitchFamily="34" charset="0"/>
                <a:cs typeface="Tahoma" pitchFamily="34" charset="0"/>
              </a:rPr>
            </a:br>
            <a:r>
              <a:rPr lang="th-TH" sz="4000" b="1" dirty="0" smtClean="0">
                <a:solidFill>
                  <a:srgbClr val="00CC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th-TH" sz="4000" b="1" dirty="0" smtClean="0">
                <a:solidFill>
                  <a:srgbClr val="00CC00"/>
                </a:solidFill>
                <a:latin typeface="Tahoma" pitchFamily="34" charset="0"/>
                <a:cs typeface="Tahoma" pitchFamily="34" charset="0"/>
              </a:rPr>
            </a:br>
            <a:r>
              <a:rPr lang="en-US" sz="67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Opportunities and Challenges</a:t>
            </a:r>
            <a:r>
              <a:rPr lang="th-TH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/>
            </a:r>
            <a:br>
              <a:rPr lang="th-TH" sz="11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</a:br>
            <a:r>
              <a:rPr lang="th-TH" sz="4000" b="1" dirty="0" smtClean="0">
                <a:solidFill>
                  <a:srgbClr val="00CC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th-TH" sz="4000" b="1" dirty="0" smtClean="0">
                <a:solidFill>
                  <a:srgbClr val="00CC00"/>
                </a:solidFill>
                <a:latin typeface="Tahoma" pitchFamily="34" charset="0"/>
                <a:cs typeface="Tahoma" pitchFamily="34" charset="0"/>
              </a:rPr>
            </a:br>
            <a:r>
              <a:rPr lang="en-US" sz="9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Charm of AU" pitchFamily="34" charset="-34"/>
                <a:ea typeface="Arial Unicode MS" pitchFamily="34" charset="-128"/>
                <a:cs typeface="TH Charm of AU" pitchFamily="34" charset="-34"/>
              </a:rPr>
              <a:t>Thailand – Cambodia </a:t>
            </a:r>
            <a:br>
              <a:rPr lang="en-US" sz="9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Charm of AU" pitchFamily="34" charset="-34"/>
                <a:ea typeface="Arial Unicode MS" pitchFamily="34" charset="-128"/>
                <a:cs typeface="TH Charm of AU" pitchFamily="34" charset="-34"/>
              </a:rPr>
            </a:br>
            <a:r>
              <a:rPr lang="en-US" sz="9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Charm of AU" pitchFamily="34" charset="-34"/>
                <a:ea typeface="Arial Unicode MS" pitchFamily="34" charset="-128"/>
                <a:cs typeface="TH Charm of AU" pitchFamily="34" charset="-34"/>
              </a:rPr>
              <a:t>Border Trade</a:t>
            </a:r>
            <a:r>
              <a:rPr lang="th-TH" sz="89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Arial Unicode MS" pitchFamily="34" charset="-128"/>
                <a:cs typeface="EucrosiaUPC" pitchFamily="18" charset="-34"/>
              </a:rPr>
              <a:t/>
            </a:r>
            <a:br>
              <a:rPr lang="th-TH" sz="89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crosiaUPC" pitchFamily="18" charset="-34"/>
                <a:ea typeface="Arial Unicode MS" pitchFamily="34" charset="-128"/>
                <a:cs typeface="EucrosiaUPC" pitchFamily="18" charset="-34"/>
              </a:rPr>
            </a:br>
            <a:r>
              <a:rPr lang="th-TH" sz="2800" b="1" dirty="0" smtClean="0">
                <a:solidFill>
                  <a:srgbClr val="3333FF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th-TH" sz="2800" b="1" dirty="0" smtClean="0">
                <a:solidFill>
                  <a:srgbClr val="3333FF"/>
                </a:solidFill>
                <a:latin typeface="Tahoma" pitchFamily="34" charset="0"/>
                <a:cs typeface="Tahoma" pitchFamily="34" charset="0"/>
              </a:rPr>
            </a:br>
            <a:r>
              <a:rPr lang="th-TH" sz="2800" b="1" dirty="0" smtClean="0">
                <a:solidFill>
                  <a:srgbClr val="3333FF"/>
                </a:solidFill>
                <a:latin typeface="Tahoma" pitchFamily="34" charset="0"/>
                <a:cs typeface="Tahoma" pitchFamily="34" charset="0"/>
              </a:rPr>
              <a:t>                    </a:t>
            </a:r>
            <a:r>
              <a:rPr lang="en-US" sz="2800" b="1" dirty="0" smtClean="0">
                <a:solidFill>
                  <a:srgbClr val="3333FF"/>
                </a:solidFill>
                <a:latin typeface="Tahoma" pitchFamily="34" charset="0"/>
                <a:cs typeface="Tahoma" pitchFamily="34" charset="0"/>
              </a:rPr>
              <a:t>                         </a:t>
            </a:r>
            <a:r>
              <a:rPr lang="en-US" sz="2800" b="1" dirty="0" smtClean="0">
                <a:solidFill>
                  <a:srgbClr val="3333FF"/>
                </a:solidFill>
                <a:latin typeface="FreesiaUPC" pitchFamily="34" charset="-34"/>
                <a:cs typeface="FreesiaUPC" pitchFamily="34" charset="-34"/>
              </a:rPr>
              <a:t>Trade and Investment Cooperation Division</a:t>
            </a:r>
            <a:r>
              <a:rPr lang="th-TH" sz="2700" b="1" dirty="0" smtClean="0">
                <a:solidFill>
                  <a:srgbClr val="3333FF"/>
                </a:solidFill>
                <a:latin typeface="FreesiaUPC" pitchFamily="34" charset="-34"/>
                <a:cs typeface="FreesiaUPC" pitchFamily="34" charset="-34"/>
              </a:rPr>
              <a:t/>
            </a:r>
            <a:br>
              <a:rPr lang="th-TH" sz="2700" b="1" dirty="0" smtClean="0">
                <a:solidFill>
                  <a:srgbClr val="3333FF"/>
                </a:solidFill>
                <a:latin typeface="FreesiaUPC" pitchFamily="34" charset="-34"/>
                <a:cs typeface="FreesiaUPC" pitchFamily="34" charset="-34"/>
              </a:rPr>
            </a:br>
            <a:r>
              <a:rPr lang="th-TH" sz="2700" b="1" dirty="0" smtClean="0">
                <a:solidFill>
                  <a:srgbClr val="3333FF"/>
                </a:solidFill>
                <a:latin typeface="Tahoma" pitchFamily="34" charset="0"/>
                <a:cs typeface="Tahoma" pitchFamily="34" charset="0"/>
              </a:rPr>
              <a:t>						</a:t>
            </a:r>
            <a:r>
              <a:rPr lang="en-US" sz="2700" b="1" i="1" dirty="0" smtClean="0">
                <a:solidFill>
                  <a:schemeClr val="accent6">
                    <a:lumMod val="50000"/>
                  </a:schemeClr>
                </a:solidFill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Department of Foreign Trade</a:t>
            </a:r>
            <a:r>
              <a:rPr lang="en-US" sz="2700" dirty="0" smtClean="0">
                <a:solidFill>
                  <a:srgbClr val="3333FF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2700" dirty="0" smtClean="0">
                <a:solidFill>
                  <a:srgbClr val="3333FF"/>
                </a:solidFill>
                <a:latin typeface="Tahoma" pitchFamily="34" charset="0"/>
                <a:cs typeface="Tahoma" pitchFamily="34" charset="0"/>
              </a:rPr>
            </a:br>
            <a:r>
              <a:rPr lang="en-US" dirty="0" smtClean="0">
                <a:solidFill>
                  <a:srgbClr val="3333FF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solidFill>
                  <a:srgbClr val="3333FF"/>
                </a:solidFill>
                <a:latin typeface="Tahoma" pitchFamily="34" charset="0"/>
                <a:cs typeface="Tahoma" pitchFamily="34" charset="0"/>
              </a:rPr>
            </a:br>
            <a:endParaRPr lang="th-TH" b="1" dirty="0" smtClean="0">
              <a:solidFill>
                <a:srgbClr val="3333FF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285721" y="642919"/>
            <a:ext cx="4000528" cy="2928957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8288" indent="-268288" fontAlgn="auto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ASEAN </a:t>
            </a:r>
            <a:r>
              <a:rPr lang="en-US" sz="2000" b="1" u="sng" dirty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40% </a:t>
            </a:r>
            <a:r>
              <a:rPr lang="en-US" sz="2000" b="1" u="sng" dirty="0" smtClean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and</a:t>
            </a:r>
            <a:r>
              <a:rPr lang="th-TH" sz="2000" b="1" u="sng" dirty="0" smtClean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000" b="1" u="sng" dirty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PSR</a:t>
            </a:r>
          </a:p>
          <a:p>
            <a:pPr marL="268288" indent="-268288" fontAlgn="auto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ASEAN-China</a:t>
            </a:r>
            <a:r>
              <a:rPr lang="th-TH" sz="2000" b="1" dirty="0" smtClean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000" b="1" u="sng" dirty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40% </a:t>
            </a:r>
            <a:r>
              <a:rPr lang="en-US" sz="2000" b="1" u="sng" dirty="0" smtClean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and</a:t>
            </a:r>
            <a:r>
              <a:rPr lang="th-TH" sz="2000" b="1" u="sng" dirty="0" smtClean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000" b="1" u="sng" dirty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PSR</a:t>
            </a:r>
          </a:p>
          <a:p>
            <a:pPr marL="268288" indent="-268288" fontAlgn="auto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ASEAN-Korea </a:t>
            </a:r>
            <a:r>
              <a:rPr lang="en-US" sz="2000" b="1" u="sng" dirty="0" smtClean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40% </a:t>
            </a:r>
            <a:r>
              <a:rPr lang="th-TH" sz="2000" b="1" u="sng" dirty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และ </a:t>
            </a:r>
            <a:r>
              <a:rPr lang="en-US" sz="2000" b="1" u="sng" dirty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PSR</a:t>
            </a:r>
          </a:p>
          <a:p>
            <a:pPr marL="268288" indent="-268288" fontAlgn="auto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ASEAN-India</a:t>
            </a:r>
            <a:r>
              <a:rPr lang="th-TH" sz="2000" b="1" dirty="0" smtClean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000" b="1" u="sng" dirty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35%</a:t>
            </a:r>
          </a:p>
          <a:p>
            <a:pPr marL="268288" indent="-268288" fontAlgn="auto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ASEAN-Australia New Zealand</a:t>
            </a:r>
            <a:endParaRPr lang="en-US" sz="2000" b="1" dirty="0">
              <a:solidFill>
                <a:srgbClr val="000000"/>
              </a:solidFill>
              <a:latin typeface="Browallia New" pitchFamily="34" charset="-34"/>
              <a:cs typeface="Browallia New" pitchFamily="34" charset="-34"/>
            </a:endParaRPr>
          </a:p>
          <a:p>
            <a:pPr marL="268288" indent="-268288" fontAlgn="auto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defRPr/>
            </a:pPr>
            <a:r>
              <a:rPr lang="en-US" sz="2000" b="1" dirty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	</a:t>
            </a:r>
            <a:r>
              <a:rPr lang="en-US" sz="2000" b="1" u="sng" dirty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40% </a:t>
            </a:r>
            <a:r>
              <a:rPr lang="en-US" sz="2000" b="1" u="sng" dirty="0" smtClean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and</a:t>
            </a:r>
            <a:r>
              <a:rPr lang="th-TH" sz="2000" b="1" u="sng" dirty="0" smtClean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000" b="1" u="sng" dirty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PSR</a:t>
            </a:r>
          </a:p>
          <a:p>
            <a:pPr marL="268288" indent="-268288" fontAlgn="auto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ASEAN-Japan</a:t>
            </a:r>
            <a:r>
              <a:rPr lang="th-TH" sz="2000" b="1" dirty="0" smtClean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000" b="1" u="sng" dirty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PSR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429124" y="642918"/>
            <a:ext cx="3357562" cy="2286016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indent="450850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2000" b="1" kern="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Thailand-Australia</a:t>
            </a:r>
            <a:r>
              <a:rPr lang="th-TH" sz="2000" b="1" kern="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 </a:t>
            </a:r>
            <a:r>
              <a:rPr lang="en-US" sz="2000" b="1" kern="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PSR</a:t>
            </a:r>
          </a:p>
          <a:p>
            <a:pPr indent="450850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2000" b="1" kern="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Thailand-India</a:t>
            </a:r>
            <a:r>
              <a:rPr lang="th-TH" sz="2000" b="1" kern="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 </a:t>
            </a:r>
            <a:r>
              <a:rPr lang="en-US" sz="2000" b="1" kern="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PSR</a:t>
            </a:r>
          </a:p>
          <a:p>
            <a:pPr indent="450850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2000" b="1" kern="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Thailand-</a:t>
            </a:r>
            <a:r>
              <a:rPr lang="en-US" sz="2000" b="1" dirty="0" smtClean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 New Zealand</a:t>
            </a:r>
            <a:r>
              <a:rPr lang="th-TH" sz="2000" b="1" kern="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000" b="1" kern="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50%</a:t>
            </a:r>
          </a:p>
          <a:p>
            <a:pPr indent="450850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2000" b="1" kern="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Thailand-</a:t>
            </a:r>
            <a:r>
              <a:rPr lang="en-US" sz="2000" b="1" dirty="0" smtClean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Japan</a:t>
            </a:r>
            <a:r>
              <a:rPr lang="th-TH" sz="2000" b="1" kern="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 </a:t>
            </a:r>
            <a:r>
              <a:rPr lang="en-US" sz="2000" b="1" kern="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PSR</a:t>
            </a:r>
          </a:p>
          <a:p>
            <a:pPr indent="450850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2000" b="1" kern="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Thailand-Peru</a:t>
            </a:r>
            <a:r>
              <a:rPr lang="th-TH" sz="2000" b="1" kern="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 </a:t>
            </a:r>
            <a:r>
              <a:rPr lang="en-US" sz="2000" b="1" kern="0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35%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43504" y="3000372"/>
            <a:ext cx="2161169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owallia New" pitchFamily="34" charset="-34"/>
                <a:cs typeface="Browallia New" pitchFamily="34" charset="-34"/>
              </a:rPr>
              <a:t>% </a:t>
            </a:r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owallia New" pitchFamily="34" charset="-34"/>
                <a:cs typeface="Browallia New" pitchFamily="34" charset="-34"/>
              </a:rPr>
              <a:t>from FOB price</a:t>
            </a:r>
            <a:endParaRPr lang="th-TH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85720" y="0"/>
            <a:ext cx="8715404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A50021"/>
                </a:solidFill>
              </a:rPr>
              <a:t>Rules of Local Content</a:t>
            </a:r>
            <a:r>
              <a:rPr lang="th-TH" sz="2400" b="1" dirty="0" smtClean="0">
                <a:solidFill>
                  <a:srgbClr val="A50021"/>
                </a:solidFill>
              </a:rPr>
              <a:t> </a:t>
            </a:r>
            <a:r>
              <a:rPr lang="th-TH" sz="1800" b="1" dirty="0" smtClean="0">
                <a:solidFill>
                  <a:srgbClr val="A50021"/>
                </a:solidFill>
              </a:rPr>
              <a:t>(</a:t>
            </a:r>
            <a:r>
              <a:rPr lang="en-US" sz="1800" b="1" dirty="0" smtClean="0">
                <a:solidFill>
                  <a:srgbClr val="A50021"/>
                </a:solidFill>
              </a:rPr>
              <a:t>% </a:t>
            </a:r>
            <a:r>
              <a:rPr lang="en-US" sz="1800" b="1" dirty="0">
                <a:solidFill>
                  <a:srgbClr val="A50021"/>
                </a:solidFill>
              </a:rPr>
              <a:t>of Regional Value Content / Local </a:t>
            </a:r>
            <a:r>
              <a:rPr lang="en-US" sz="1800" b="1" dirty="0" smtClean="0">
                <a:solidFill>
                  <a:srgbClr val="A50021"/>
                </a:solidFill>
              </a:rPr>
              <a:t>Content</a:t>
            </a:r>
            <a:r>
              <a:rPr lang="th-TH" sz="1800" b="1" dirty="0" smtClean="0">
                <a:solidFill>
                  <a:srgbClr val="A50021"/>
                </a:solidFill>
              </a:rPr>
              <a:t>)</a:t>
            </a:r>
            <a:endParaRPr lang="en-US" sz="1800" b="1" dirty="0">
              <a:solidFill>
                <a:srgbClr val="A50021"/>
              </a:solidFill>
            </a:endParaRPr>
          </a:p>
        </p:txBody>
      </p:sp>
      <p:grpSp>
        <p:nvGrpSpPr>
          <p:cNvPr id="9" name="Group 9"/>
          <p:cNvGrpSpPr/>
          <p:nvPr/>
        </p:nvGrpSpPr>
        <p:grpSpPr>
          <a:xfrm>
            <a:off x="571472" y="3786190"/>
            <a:ext cx="8024840" cy="571504"/>
            <a:chOff x="357158" y="1142984"/>
            <a:chExt cx="8024840" cy="1381118"/>
          </a:xfrm>
        </p:grpSpPr>
        <p:pic>
          <p:nvPicPr>
            <p:cNvPr id="11" name="Picture 6" descr="http://www.asean-eye.org/wp-content/uploads/2013/12/Head-Logo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7158" y="1142984"/>
              <a:ext cx="8024840" cy="1381118"/>
            </a:xfrm>
            <a:prstGeom prst="rect">
              <a:avLst/>
            </a:prstGeom>
            <a:noFill/>
          </p:spPr>
        </p:pic>
        <p:sp>
          <p:nvSpPr>
            <p:cNvPr id="12" name="Rounded Rectangle 11"/>
            <p:cNvSpPr/>
            <p:nvPr/>
          </p:nvSpPr>
          <p:spPr>
            <a:xfrm>
              <a:off x="452380" y="1500174"/>
              <a:ext cx="5977008" cy="78581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en-US" sz="2000" b="1" dirty="0" smtClean="0">
                  <a:solidFill>
                    <a:srgbClr val="C00000"/>
                  </a:solidFill>
                  <a:latin typeface="Browallia New" pitchFamily="34" charset="-34"/>
                  <a:cs typeface="Browallia New" pitchFamily="34" charset="-34"/>
                </a:rPr>
                <a:t>Rules of Origin of ASEAN</a:t>
              </a:r>
              <a:endParaRPr lang="th-TH" sz="2000" b="1" dirty="0">
                <a:solidFill>
                  <a:srgbClr val="C00000"/>
                </a:solidFill>
                <a:latin typeface="Browallia New" pitchFamily="34" charset="-34"/>
                <a:cs typeface="Browallia New" pitchFamily="34" charset="-34"/>
              </a:endParaRP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571472" y="4572008"/>
            <a:ext cx="8072494" cy="1857388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3000"/>
              </a:lnSpc>
              <a:buFont typeface="Arial" pitchFamily="34" charset="0"/>
              <a:buChar char="•"/>
            </a:pPr>
            <a:r>
              <a:rPr lang="th-TH" sz="20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The products must have the proportion of raw material from Thailand or ASEAN </a:t>
            </a:r>
            <a:r>
              <a:rPr lang="en-US" sz="2000" b="1" spc="-9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(Regional Value Content: RVC)</a:t>
            </a:r>
            <a:r>
              <a:rPr lang="th-TH" sz="2000" b="1" spc="-9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000" b="1" spc="-9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not less than </a:t>
            </a:r>
            <a:r>
              <a:rPr lang="th-TH" sz="2000" b="1" spc="-9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40</a:t>
            </a:r>
            <a:r>
              <a:rPr lang="en-US" sz="2000" b="1" spc="-9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% of FOB</a:t>
            </a:r>
            <a:r>
              <a:rPr lang="th-TH" sz="2000" b="1" spc="-9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000" b="1" spc="-9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price</a:t>
            </a:r>
            <a:r>
              <a:rPr lang="th-TH" sz="2000" b="1" spc="-9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000" b="1" u="sng" spc="-90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or</a:t>
            </a:r>
          </a:p>
          <a:p>
            <a:pPr algn="thaiDist">
              <a:lnSpc>
                <a:spcPts val="3000"/>
              </a:lnSpc>
              <a:buFont typeface="Arial" pitchFamily="34" charset="0"/>
              <a:buChar char="•"/>
            </a:pPr>
            <a:r>
              <a:rPr lang="th-TH" sz="20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The products that </a:t>
            </a:r>
            <a:r>
              <a:rPr lang="en-US" sz="2000" b="1" spc="-3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change in Tariff Classification</a:t>
            </a:r>
            <a:r>
              <a:rPr lang="th-TH" sz="2000" b="1" spc="-3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000" b="1" spc="-30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in 4 levels</a:t>
            </a:r>
            <a:r>
              <a:rPr lang="th-TH" sz="20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(Change in Tariff Heading: CTH)</a:t>
            </a:r>
            <a:r>
              <a:rPr lang="th-TH" sz="20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endParaRPr lang="en-US" sz="2000" b="1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35EE2-19CA-47EC-AF31-D7DB3F7D553D}" type="slidenum">
              <a:rPr lang="th-TH" smtClean="0"/>
              <a:pPr>
                <a:defRPr/>
              </a:pPr>
              <a:t>11</a:t>
            </a:fld>
            <a:endParaRPr lang="th-TH" dirty="0"/>
          </a:p>
        </p:txBody>
      </p:sp>
      <p:graphicFrame>
        <p:nvGraphicFramePr>
          <p:cNvPr id="5" name="ตาราง 11"/>
          <p:cNvGraphicFramePr>
            <a:graphicFrameLocks noGrp="1"/>
          </p:cNvGraphicFramePr>
          <p:nvPr/>
        </p:nvGraphicFramePr>
        <p:xfrm>
          <a:off x="3428992" y="428604"/>
          <a:ext cx="5470898" cy="62179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63960"/>
                <a:gridCol w="2379218"/>
                <a:gridCol w="182772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Country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FTA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C/O Form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ASEAN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71D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AFTA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71DA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Form D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Self-Certification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71DAFF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India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Thailand-India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Form FTA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66FFCC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1" dirty="0">
                        <a:solidFill>
                          <a:sysClr val="windowText" lastClr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ASEAN-India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Form AI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66FFCC"/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Australia</a:t>
                      </a:r>
                      <a:r>
                        <a:rPr lang="en-AU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New Zealand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B0FF6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Thailand-Australia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B0FF6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Form FTA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B0FF6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1" dirty="0">
                        <a:solidFill>
                          <a:sysClr val="windowText" lastClr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B0FF6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Thailand-New Zealand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B0FF6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Self-Certification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B0FF6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1" dirty="0">
                        <a:solidFill>
                          <a:sysClr val="windowText" lastClr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B0FF6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ASEAN-Australia-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New Zealand</a:t>
                      </a:r>
                      <a:endParaRPr lang="th-TH" sz="2400" b="1" dirty="0" smtClean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B0FF6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Form AANZ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B0FF6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China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ASEAN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China</a:t>
                      </a: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Form E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Japan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BA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Thailand-Japan</a:t>
                      </a:r>
                    </a:p>
                  </a:txBody>
                  <a:tcPr>
                    <a:solidFill>
                      <a:srgbClr val="FFBA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Form JTEPA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BA97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b="1" dirty="0">
                        <a:solidFill>
                          <a:sysClr val="windowText" lastClr="000000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BA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ASEAN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Japan</a:t>
                      </a:r>
                    </a:p>
                  </a:txBody>
                  <a:tcPr>
                    <a:solidFill>
                      <a:srgbClr val="FFBA9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Form AJ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BA9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Korea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ASEAN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Korea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Form AK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Peru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Thailand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-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Peru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Form TP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4282" y="500042"/>
            <a:ext cx="3071834" cy="123110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spcBef>
                <a:spcPts val="1200"/>
              </a:spcBef>
            </a:pP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Certificate </a:t>
            </a:r>
          </a:p>
          <a:p>
            <a:pPr>
              <a:spcBef>
                <a:spcPts val="1200"/>
              </a:spcBef>
            </a:pP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of Origin: C/O</a:t>
            </a:r>
            <a:endParaRPr lang="th-TH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7" y="3286124"/>
            <a:ext cx="278608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issued by Department of Foreign Trade 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>
          <a:xfrm>
            <a:off x="1500188" y="274638"/>
            <a:ext cx="6357937" cy="114300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2060"/>
                </a:solidFill>
                <a:latin typeface="Browallia New" pitchFamily="34" charset="-34"/>
                <a:cs typeface="Browallia New" pitchFamily="34" charset="-34"/>
              </a:rPr>
              <a:t>Verification of the origin of goods</a:t>
            </a:r>
            <a:endParaRPr lang="th-TH" b="1" dirty="0" smtClean="0">
              <a:solidFill>
                <a:srgbClr val="00206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84995" name="Content Placeholder 8" descr="Fruit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2875" y="3571875"/>
            <a:ext cx="1857375" cy="1857375"/>
          </a:xfrm>
        </p:spPr>
      </p:pic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6670675" y="6335713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554FD7-950E-47CC-B416-D0C1ACCC552C}" type="slidenum">
              <a:rPr lang="th-TH" sz="1600" smtClean="0">
                <a:solidFill>
                  <a:schemeClr val="tx1"/>
                </a:solidFill>
                <a:latin typeface="Cordia New" pitchFamily="34" charset="-3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th-TH" sz="2400" dirty="0" smtClean="0">
              <a:solidFill>
                <a:schemeClr val="tx1"/>
              </a:solidFill>
              <a:latin typeface="Cordia New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0063" y="1646238"/>
            <a:ext cx="3786187" cy="6429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Agricultural Products </a:t>
            </a:r>
            <a:r>
              <a:rPr lang="th-TH" b="1" dirty="0" smtClean="0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(</a:t>
            </a:r>
            <a:r>
              <a:rPr lang="en-US" b="1" dirty="0" smtClean="0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Harmonize</a:t>
            </a:r>
            <a:r>
              <a:rPr lang="th-TH" b="1" dirty="0" smtClean="0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code</a:t>
            </a:r>
            <a:r>
              <a:rPr lang="th-TH" b="1" dirty="0" smtClean="0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b="1" dirty="0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01-24)</a:t>
            </a:r>
          </a:p>
        </p:txBody>
      </p:sp>
      <p:sp>
        <p:nvSpPr>
          <p:cNvPr id="6" name="Rectangle 5"/>
          <p:cNvSpPr/>
          <p:nvPr/>
        </p:nvSpPr>
        <p:spPr>
          <a:xfrm>
            <a:off x="4857750" y="1643063"/>
            <a:ext cx="3786188" cy="6429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Industrial Products </a:t>
            </a:r>
            <a:endParaRPr lang="th-TH" b="1" dirty="0" smtClean="0">
              <a:solidFill>
                <a:srgbClr val="0000FF"/>
              </a:solidFill>
              <a:latin typeface="Browallia New" pitchFamily="34" charset="-34"/>
              <a:cs typeface="Browallia New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(</a:t>
            </a:r>
            <a:r>
              <a:rPr lang="en-US" b="1" dirty="0" smtClean="0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Harmonize code </a:t>
            </a:r>
            <a:r>
              <a:rPr lang="th-TH" b="1" dirty="0" smtClean="0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25-97)</a:t>
            </a:r>
            <a:endParaRPr lang="th-TH" b="1" dirty="0">
              <a:solidFill>
                <a:srgbClr val="0000FF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188" y="2374900"/>
            <a:ext cx="4000500" cy="13573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Apply for verification form</a:t>
            </a:r>
            <a:endParaRPr lang="th-TH" b="1" dirty="0">
              <a:solidFill>
                <a:srgbClr val="0000FF"/>
              </a:solidFill>
              <a:latin typeface="Browallia New" pitchFamily="34" charset="-34"/>
              <a:cs typeface="Browallia New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u="sng" dirty="0" smtClean="0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with</a:t>
            </a:r>
            <a:r>
              <a:rPr lang="th-TH" b="1" dirty="0" smtClean="0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apply for C/O Form</a:t>
            </a:r>
            <a:endParaRPr lang="th-TH" b="1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14875" y="2571750"/>
            <a:ext cx="4000500" cy="13573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Apply for verification form</a:t>
            </a:r>
            <a:endParaRPr lang="th-TH" b="1" dirty="0" smtClean="0">
              <a:solidFill>
                <a:srgbClr val="0000FF"/>
              </a:solidFill>
              <a:latin typeface="Browallia New" pitchFamily="34" charset="-34"/>
              <a:cs typeface="Browallia New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 smtClean="0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  </a:t>
            </a:r>
            <a:r>
              <a:rPr lang="en-US" b="1" dirty="0" smtClean="0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and production certification</a:t>
            </a:r>
            <a:endParaRPr lang="th-TH" b="1" dirty="0">
              <a:solidFill>
                <a:srgbClr val="0000FF"/>
              </a:solidFill>
              <a:latin typeface="Browallia New" pitchFamily="34" charset="-34"/>
              <a:cs typeface="Browallia New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u="sng" dirty="0" smtClean="0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before</a:t>
            </a:r>
            <a:r>
              <a:rPr lang="th-TH" b="1" dirty="0" smtClean="0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apply for C/O Form</a:t>
            </a:r>
            <a:endParaRPr lang="th-TH" b="1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85001" name="Picture 9" descr="imagesCAHSYAU0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75" y="3643313"/>
            <a:ext cx="2239963" cy="158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002" name="Picture 10" descr="imagesCASFNY1Y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38" y="5214938"/>
            <a:ext cx="1857375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003" name="Picture 12" descr="imagesCAM1S7XL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57938" y="3786188"/>
            <a:ext cx="25527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004" name="Picture 13" descr="imagesCA7SASPG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6313" y="5291138"/>
            <a:ext cx="2500312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005" name="Picture 3" descr="DFTlogoกรมใหม่ medium copy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88363" y="12700"/>
            <a:ext cx="6429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-2" y="679988"/>
          <a:ext cx="9144004" cy="5758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07"/>
                <a:gridCol w="962530"/>
                <a:gridCol w="857273"/>
                <a:gridCol w="872295"/>
                <a:gridCol w="872295"/>
                <a:gridCol w="1007624"/>
                <a:gridCol w="882320"/>
                <a:gridCol w="882320"/>
                <a:gridCol w="882320"/>
                <a:gridCol w="882320"/>
              </a:tblGrid>
              <a:tr h="2991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Country</a:t>
                      </a:r>
                      <a:endParaRPr lang="th-TH" sz="1400" b="1" dirty="0">
                        <a:solidFill>
                          <a:srgbClr val="FFFF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725" marB="45725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FFFF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2015</a:t>
                      </a:r>
                      <a:endParaRPr lang="th-TH" sz="1400" b="1" dirty="0" smtClean="0">
                        <a:solidFill>
                          <a:srgbClr val="FFFF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725" marB="45725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1" dirty="0">
                        <a:solidFill>
                          <a:srgbClr val="FFFF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2016</a:t>
                      </a:r>
                      <a:endParaRPr lang="th-TH" sz="1400" b="1" dirty="0" smtClean="0">
                        <a:solidFill>
                          <a:srgbClr val="FFFF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725" marB="45725"/>
                </a:tc>
                <a:tc hMerge="1">
                  <a:txBody>
                    <a:bodyPr/>
                    <a:lstStyle/>
                    <a:p>
                      <a:pPr algn="ctr"/>
                      <a:endParaRPr lang="th-TH" sz="1400" b="1" dirty="0" smtClean="0">
                        <a:solidFill>
                          <a:srgbClr val="FFFF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725" marB="45725"/>
                </a:tc>
                <a:tc hMerge="1">
                  <a:txBody>
                    <a:bodyPr/>
                    <a:lstStyle/>
                    <a:p>
                      <a:pPr algn="ctr"/>
                      <a:endParaRPr lang="th-TH" sz="1400" b="1" dirty="0" smtClean="0">
                        <a:solidFill>
                          <a:srgbClr val="FFFF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725" marB="45725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2017 </a:t>
                      </a:r>
                      <a:r>
                        <a:rPr lang="th-TH" sz="1400" b="1" dirty="0" smtClean="0">
                          <a:solidFill>
                            <a:srgbClr val="FFFF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400" b="1" dirty="0" smtClean="0">
                          <a:solidFill>
                            <a:srgbClr val="FFFF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Jan-Jun</a:t>
                      </a:r>
                      <a:r>
                        <a:rPr lang="th-TH" sz="1400" b="1" dirty="0" smtClean="0">
                          <a:solidFill>
                            <a:srgbClr val="FFFF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th-TH" sz="1400" b="1" dirty="0" smtClean="0">
                        <a:solidFill>
                          <a:srgbClr val="FFFF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725" marB="45725"/>
                </a:tc>
                <a:tc hMerge="1">
                  <a:txBody>
                    <a:bodyPr/>
                    <a:lstStyle/>
                    <a:p>
                      <a:pPr algn="ctr"/>
                      <a:endParaRPr lang="th-TH" sz="1400" b="1" dirty="0" smtClean="0">
                        <a:solidFill>
                          <a:srgbClr val="FFFF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725" marB="45725"/>
                </a:tc>
                <a:tc hMerge="1">
                  <a:txBody>
                    <a:bodyPr/>
                    <a:lstStyle/>
                    <a:p>
                      <a:pPr algn="ctr"/>
                      <a:endParaRPr lang="th-TH" sz="1400" b="1" dirty="0" smtClean="0">
                        <a:solidFill>
                          <a:srgbClr val="FFFF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725" marB="45725"/>
                </a:tc>
              </a:tr>
              <a:tr h="4439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Export</a:t>
                      </a:r>
                      <a:endParaRPr lang="th-TH" sz="1600" b="1" dirty="0">
                        <a:latin typeface="AngsanaUPC" pitchFamily="18" charset="-34"/>
                        <a:ea typeface="Tahoma" pitchFamily="34" charset="0"/>
                        <a:cs typeface="AngsanaUPC" pitchFamily="18" charset="-34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Trade</a:t>
                      </a:r>
                      <a:r>
                        <a:rPr lang="en-US" sz="1600" b="1" baseline="0" dirty="0" smtClean="0"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 Preference</a:t>
                      </a:r>
                      <a:endParaRPr lang="th-TH" sz="1600" b="1" dirty="0">
                        <a:latin typeface="AngsanaUPC" pitchFamily="18" charset="-34"/>
                        <a:ea typeface="Tahoma" pitchFamily="34" charset="0"/>
                        <a:cs typeface="AngsanaUPC" pitchFamily="18" charset="-34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Proportion </a:t>
                      </a:r>
                      <a:r>
                        <a:rPr lang="th-TH" sz="1600" b="1" dirty="0" smtClean="0"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(</a:t>
                      </a:r>
                      <a:r>
                        <a:rPr lang="en-US" sz="1600" b="1" dirty="0" smtClean="0"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%</a:t>
                      </a:r>
                      <a:r>
                        <a:rPr lang="th-TH" sz="1600" b="1" dirty="0" smtClean="0"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)</a:t>
                      </a:r>
                      <a:r>
                        <a:rPr lang="th-TH" sz="1400" b="1" dirty="0" smtClean="0"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  </a:t>
                      </a:r>
                      <a:endParaRPr lang="th-TH" sz="1400" b="1" dirty="0">
                        <a:latin typeface="AngsanaUPC" pitchFamily="18" charset="-34"/>
                        <a:ea typeface="Tahoma" pitchFamily="34" charset="0"/>
                        <a:cs typeface="AngsanaUPC" pitchFamily="18" charset="-34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Export</a:t>
                      </a:r>
                      <a:endParaRPr lang="th-TH" sz="1600" b="1" dirty="0" smtClean="0">
                        <a:latin typeface="AngsanaUPC" pitchFamily="18" charset="-34"/>
                        <a:ea typeface="Tahoma" pitchFamily="34" charset="0"/>
                        <a:cs typeface="AngsanaUPC" pitchFamily="18" charset="-34"/>
                      </a:endParaRPr>
                    </a:p>
                    <a:p>
                      <a:pPr algn="ctr"/>
                      <a:endParaRPr lang="th-TH" sz="1600" b="1" dirty="0">
                        <a:latin typeface="AngsanaUPC" pitchFamily="18" charset="-34"/>
                        <a:ea typeface="Tahoma" pitchFamily="34" charset="0"/>
                        <a:cs typeface="AngsanaUPC" pitchFamily="18" charset="-34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Trade</a:t>
                      </a:r>
                      <a:r>
                        <a:rPr lang="en-US" sz="1600" b="1" baseline="0" dirty="0" smtClean="0"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 Preference</a:t>
                      </a:r>
                      <a:endParaRPr lang="th-TH" sz="1600" b="1" dirty="0" smtClean="0">
                        <a:latin typeface="AngsanaUPC" pitchFamily="18" charset="-34"/>
                        <a:ea typeface="Tahoma" pitchFamily="34" charset="0"/>
                        <a:cs typeface="AngsanaUPC" pitchFamily="18" charset="-34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Proportion </a:t>
                      </a:r>
                      <a:r>
                        <a:rPr lang="th-TH" sz="1600" b="1" dirty="0" smtClean="0"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(</a:t>
                      </a:r>
                      <a:r>
                        <a:rPr lang="en-US" sz="1600" b="1" dirty="0" smtClean="0"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%</a:t>
                      </a:r>
                      <a:r>
                        <a:rPr lang="th-TH" sz="1600" b="1" dirty="0" smtClean="0"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)</a:t>
                      </a:r>
                      <a:r>
                        <a:rPr lang="th-TH" sz="1400" b="1" dirty="0" smtClean="0"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  </a:t>
                      </a:r>
                      <a:endParaRPr lang="th-TH" sz="1400" b="1" dirty="0">
                        <a:latin typeface="AngsanaUPC" pitchFamily="18" charset="-34"/>
                        <a:ea typeface="Tahoma" pitchFamily="34" charset="0"/>
                        <a:cs typeface="AngsanaUPC" pitchFamily="18" charset="-34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Export</a:t>
                      </a:r>
                      <a:endParaRPr lang="th-TH" sz="1600" b="1" dirty="0" smtClean="0">
                        <a:latin typeface="AngsanaUPC" pitchFamily="18" charset="-34"/>
                        <a:ea typeface="Tahoma" pitchFamily="34" charset="0"/>
                        <a:cs typeface="AngsanaUPC" pitchFamily="18" charset="-34"/>
                      </a:endParaRPr>
                    </a:p>
                    <a:p>
                      <a:pPr algn="ctr"/>
                      <a:endParaRPr lang="th-TH" sz="1600" b="1" dirty="0">
                        <a:latin typeface="AngsanaUPC" pitchFamily="18" charset="-34"/>
                        <a:ea typeface="Tahoma" pitchFamily="34" charset="0"/>
                        <a:cs typeface="AngsanaUPC" pitchFamily="18" charset="-34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Trade</a:t>
                      </a:r>
                      <a:r>
                        <a:rPr lang="en-US" sz="1600" b="1" baseline="0" dirty="0" smtClean="0"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 Preference</a:t>
                      </a:r>
                      <a:endParaRPr lang="th-TH" sz="1600" b="1" dirty="0" smtClean="0">
                        <a:latin typeface="AngsanaUPC" pitchFamily="18" charset="-34"/>
                        <a:ea typeface="Tahoma" pitchFamily="34" charset="0"/>
                        <a:cs typeface="AngsanaUPC" pitchFamily="18" charset="-34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Proportion </a:t>
                      </a:r>
                      <a:r>
                        <a:rPr lang="th-TH" sz="1600" b="1" dirty="0" smtClean="0"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(</a:t>
                      </a:r>
                      <a:r>
                        <a:rPr lang="en-US" sz="1600" b="1" dirty="0" smtClean="0"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%</a:t>
                      </a:r>
                      <a:r>
                        <a:rPr lang="th-TH" sz="1600" b="1" dirty="0" smtClean="0"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)</a:t>
                      </a:r>
                      <a:r>
                        <a:rPr lang="th-TH" sz="1400" b="1" dirty="0" smtClean="0"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  </a:t>
                      </a:r>
                      <a:endParaRPr lang="th-TH" sz="1400" b="1" dirty="0">
                        <a:latin typeface="AngsanaUPC" pitchFamily="18" charset="-34"/>
                        <a:ea typeface="Tahoma" pitchFamily="34" charset="0"/>
                        <a:cs typeface="AngsanaUPC" pitchFamily="18" charset="-34"/>
                      </a:endParaRPr>
                    </a:p>
                  </a:txBody>
                  <a:tcPr marT="45725" marB="45725"/>
                </a:tc>
              </a:tr>
              <a:tr h="5085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Malaysia</a:t>
                      </a:r>
                      <a:endParaRPr lang="th-TH" sz="1800" b="1" dirty="0">
                        <a:solidFill>
                          <a:srgbClr val="0000FF"/>
                        </a:solidFill>
                        <a:latin typeface="AngsanaUPC" pitchFamily="18" charset="-34"/>
                        <a:ea typeface="Tahoma" pitchFamily="34" charset="0"/>
                        <a:cs typeface="AngsanaUPC" pitchFamily="18" charset="-34"/>
                      </a:endParaRPr>
                    </a:p>
                  </a:txBody>
                  <a:tcPr marT="45725" marB="457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10,189</a:t>
                      </a:r>
                      <a:endParaRPr lang="en-US" sz="1800" b="1" kern="1200" dirty="0">
                        <a:solidFill>
                          <a:srgbClr val="0000FF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T="45725" marB="457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3,088</a:t>
                      </a:r>
                      <a:endParaRPr lang="en-US" sz="1800" b="1" kern="1200" dirty="0">
                        <a:solidFill>
                          <a:srgbClr val="0000FF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T="45725" marB="457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30.31</a:t>
                      </a:r>
                      <a:endParaRPr lang="en-US" sz="1800" b="1" kern="1200" dirty="0">
                        <a:solidFill>
                          <a:srgbClr val="0000FF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T="45725" marB="457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>
                          <a:solidFill>
                            <a:srgbClr val="0000FF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9,627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2,919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30.32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5,726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1,462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25.53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830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Singapore</a:t>
                      </a:r>
                      <a:endParaRPr lang="th-TH" sz="1800" b="1" dirty="0">
                        <a:solidFill>
                          <a:srgbClr val="0000FF"/>
                        </a:solidFill>
                        <a:latin typeface="AngsanaUPC" pitchFamily="18" charset="-34"/>
                        <a:ea typeface="Tahoma" pitchFamily="34" charset="0"/>
                        <a:cs typeface="AngsanaUPC" pitchFamily="18" charset="-34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8,756</a:t>
                      </a:r>
                      <a:endParaRPr lang="en-US" sz="1800" b="1" kern="1200" dirty="0">
                        <a:solidFill>
                          <a:srgbClr val="0000FF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715</a:t>
                      </a:r>
                      <a:endParaRPr lang="en-US" sz="1800" b="1" kern="1200" dirty="0">
                        <a:solidFill>
                          <a:srgbClr val="0000FF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8.16</a:t>
                      </a:r>
                      <a:endParaRPr lang="en-US" sz="1800" b="1" kern="1200" dirty="0">
                        <a:solidFill>
                          <a:srgbClr val="0000FF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8,227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7.34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5,069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5.84</a:t>
                      </a:r>
                    </a:p>
                  </a:txBody>
                  <a:tcPr marL="9525" marR="9525" marT="9525" marB="0" anchor="ctr"/>
                </a:tc>
              </a:tr>
              <a:tr h="5085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Vietnam</a:t>
                      </a:r>
                      <a:endParaRPr lang="th-TH" sz="1800" b="1" dirty="0" smtClean="0">
                        <a:solidFill>
                          <a:srgbClr val="0000FF"/>
                        </a:solidFill>
                        <a:latin typeface="AngsanaUPC" pitchFamily="18" charset="-34"/>
                        <a:ea typeface="Tahoma" pitchFamily="34" charset="0"/>
                        <a:cs typeface="AngsanaUPC" pitchFamily="18" charset="-34"/>
                      </a:endParaRPr>
                    </a:p>
                  </a:txBody>
                  <a:tcPr marT="45725" marB="457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8,907</a:t>
                      </a:r>
                      <a:endParaRPr lang="en-US" sz="1800" b="1" kern="1200" dirty="0" smtClean="0">
                        <a:solidFill>
                          <a:srgbClr val="0000FF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T="45725" marB="457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5,671</a:t>
                      </a:r>
                      <a:endParaRPr lang="en-US" sz="1800" b="1" kern="1200" dirty="0" smtClean="0">
                        <a:solidFill>
                          <a:srgbClr val="0000FF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T="45725" marB="457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63.67</a:t>
                      </a:r>
                      <a:endParaRPr lang="en-US" sz="1800" b="1" kern="1200" dirty="0">
                        <a:solidFill>
                          <a:srgbClr val="0000FF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T="45725" marB="457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9,472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6,066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64.04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6,197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3,217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51.92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26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Indonesia</a:t>
                      </a:r>
                      <a:endParaRPr lang="th-TH" sz="1800" b="1" dirty="0">
                        <a:solidFill>
                          <a:srgbClr val="0000FF"/>
                        </a:solidFill>
                        <a:latin typeface="AngsanaUPC" pitchFamily="18" charset="-34"/>
                        <a:ea typeface="Tahoma" pitchFamily="34" charset="0"/>
                        <a:cs typeface="AngsanaUPC" pitchFamily="18" charset="-34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7,834</a:t>
                      </a:r>
                      <a:endParaRPr lang="en-US" sz="1800" b="1" kern="1200" dirty="0">
                        <a:solidFill>
                          <a:srgbClr val="0000FF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5,082</a:t>
                      </a:r>
                      <a:endParaRPr lang="en-US" sz="1800" b="1" kern="1200" dirty="0">
                        <a:solidFill>
                          <a:srgbClr val="0000FF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64.87</a:t>
                      </a:r>
                      <a:endParaRPr lang="en-US" sz="1800" b="1" kern="1200" dirty="0">
                        <a:solidFill>
                          <a:srgbClr val="0000FF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8,177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6,020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>
                          <a:solidFill>
                            <a:srgbClr val="0000FF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73.62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5,109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3,193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62.50</a:t>
                      </a:r>
                    </a:p>
                  </a:txBody>
                  <a:tcPr marL="9525" marR="9525" marT="9525" marB="0" anchor="ctr"/>
                </a:tc>
              </a:tr>
              <a:tr h="5085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Philippines</a:t>
                      </a:r>
                      <a:endParaRPr lang="th-TH" sz="1800" b="1" dirty="0">
                        <a:solidFill>
                          <a:srgbClr val="0000FF"/>
                        </a:solidFill>
                        <a:latin typeface="AngsanaUPC" pitchFamily="18" charset="-34"/>
                        <a:ea typeface="Tahoma" pitchFamily="34" charset="0"/>
                        <a:cs typeface="AngsanaUPC" pitchFamily="18" charset="-34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5,991</a:t>
                      </a:r>
                      <a:endParaRPr lang="en-US" sz="1800" b="1" kern="1200" dirty="0">
                        <a:solidFill>
                          <a:srgbClr val="0000FF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3,648</a:t>
                      </a:r>
                      <a:endParaRPr lang="en-US" sz="1800" b="1" kern="1200" dirty="0">
                        <a:solidFill>
                          <a:srgbClr val="0000FF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60.89</a:t>
                      </a:r>
                      <a:endParaRPr lang="en-US" sz="1800" b="1" kern="1200" dirty="0">
                        <a:solidFill>
                          <a:srgbClr val="0000FF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6,396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4,207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65.77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3,803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2,129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55.99</a:t>
                      </a:r>
                    </a:p>
                  </a:txBody>
                  <a:tcPr marL="9525" marR="9525" marT="9525" marB="0" anchor="ctr"/>
                </a:tc>
              </a:tr>
              <a:tr h="5085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Cambodia</a:t>
                      </a:r>
                      <a:endParaRPr lang="th-TH" sz="1800" b="1" dirty="0" smtClean="0">
                        <a:solidFill>
                          <a:srgbClr val="0000FF"/>
                        </a:solidFill>
                        <a:latin typeface="AngsanaUPC" pitchFamily="18" charset="-34"/>
                        <a:ea typeface="Tahoma" pitchFamily="34" charset="0"/>
                        <a:cs typeface="AngsanaUPC" pitchFamily="18" charset="-34"/>
                      </a:endParaRPr>
                    </a:p>
                  </a:txBody>
                  <a:tcPr marT="45725" marB="457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4,525</a:t>
                      </a:r>
                      <a:endParaRPr lang="en-US" sz="1800" b="1" kern="1200" dirty="0">
                        <a:solidFill>
                          <a:srgbClr val="0000FF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T="45725" marB="457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399</a:t>
                      </a:r>
                      <a:endParaRPr lang="en-US" sz="1800" b="1" kern="1200" dirty="0">
                        <a:solidFill>
                          <a:srgbClr val="0000FF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T="45725" marB="457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8.82</a:t>
                      </a:r>
                      <a:endParaRPr lang="en-US" sz="1800" b="1" kern="1200" dirty="0">
                        <a:solidFill>
                          <a:srgbClr val="0000FF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T="45725" marB="457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4,672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480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>
                          <a:solidFill>
                            <a:srgbClr val="0000FF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10.28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2,903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340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11.71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085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Myanmar</a:t>
                      </a:r>
                      <a:endParaRPr lang="th-TH" sz="1800" b="1" dirty="0" smtClean="0">
                        <a:solidFill>
                          <a:srgbClr val="0000FF"/>
                        </a:solidFill>
                        <a:latin typeface="AngsanaUPC" pitchFamily="18" charset="-34"/>
                        <a:ea typeface="Tahoma" pitchFamily="34" charset="0"/>
                        <a:cs typeface="AngsanaUPC" pitchFamily="18" charset="-34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4,174</a:t>
                      </a:r>
                      <a:endParaRPr lang="en-US" sz="1800" b="1" kern="1200" dirty="0">
                        <a:solidFill>
                          <a:srgbClr val="0000FF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656</a:t>
                      </a:r>
                      <a:endParaRPr lang="en-US" sz="1800" b="1" kern="1200" dirty="0">
                        <a:solidFill>
                          <a:srgbClr val="0000FF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15.71</a:t>
                      </a:r>
                      <a:endParaRPr lang="en-US" sz="1800" b="1" kern="1200" dirty="0">
                        <a:solidFill>
                          <a:srgbClr val="0000FF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4,178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>
                          <a:solidFill>
                            <a:srgbClr val="0000FF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16.32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2,533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11.50</a:t>
                      </a:r>
                    </a:p>
                  </a:txBody>
                  <a:tcPr marL="9525" marR="9525" marT="9525" marB="0" anchor="ctr"/>
                </a:tc>
              </a:tr>
              <a:tr h="5085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Lao</a:t>
                      </a:r>
                      <a:r>
                        <a:rPr lang="en-US" sz="1800" b="1" baseline="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 PDR</a:t>
                      </a:r>
                      <a:endParaRPr lang="th-TH" sz="1800" b="1" dirty="0" smtClean="0">
                        <a:solidFill>
                          <a:srgbClr val="0000FF"/>
                        </a:solidFill>
                        <a:latin typeface="AngsanaUPC" pitchFamily="18" charset="-34"/>
                        <a:ea typeface="Tahoma" pitchFamily="34" charset="0"/>
                        <a:cs typeface="AngsanaUPC" pitchFamily="18" charset="-34"/>
                      </a:endParaRPr>
                    </a:p>
                  </a:txBody>
                  <a:tcPr marT="45725" marB="457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4,236</a:t>
                      </a:r>
                      <a:endParaRPr lang="en-US" sz="1800" b="1" kern="1200" dirty="0">
                        <a:solidFill>
                          <a:srgbClr val="0000FF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T="45725" marB="457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182</a:t>
                      </a:r>
                      <a:endParaRPr lang="en-US" sz="1800" b="1" kern="1200" dirty="0">
                        <a:solidFill>
                          <a:srgbClr val="0000FF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T="45725" marB="457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4.29</a:t>
                      </a:r>
                      <a:endParaRPr lang="en-US" sz="1800" b="1" kern="1200" dirty="0">
                        <a:solidFill>
                          <a:srgbClr val="0000FF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T="45725" marB="457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3,995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502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12.57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2,234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210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9.41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33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Brunei</a:t>
                      </a:r>
                      <a:endParaRPr lang="th-TH" sz="1800" b="1" dirty="0" smtClean="0">
                        <a:solidFill>
                          <a:srgbClr val="0000FF"/>
                        </a:solidFill>
                        <a:latin typeface="AngsanaUPC" pitchFamily="18" charset="-34"/>
                        <a:ea typeface="Tahoma" pitchFamily="34" charset="0"/>
                        <a:cs typeface="AngsanaUPC" pitchFamily="18" charset="-34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815</a:t>
                      </a:r>
                      <a:endParaRPr lang="en-US" sz="1800" b="1" kern="1200" dirty="0">
                        <a:solidFill>
                          <a:srgbClr val="0000FF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17</a:t>
                      </a:r>
                      <a:endParaRPr lang="en-US" sz="1800" b="1" kern="1200" dirty="0">
                        <a:solidFill>
                          <a:srgbClr val="0000FF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2.08</a:t>
                      </a:r>
                      <a:endParaRPr lang="en-US" sz="1800" b="1" kern="1200" dirty="0">
                        <a:solidFill>
                          <a:srgbClr val="0000FF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23.20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16.39</a:t>
                      </a:r>
                    </a:p>
                  </a:txBody>
                  <a:tcPr marL="9525" marR="9525" marT="9525" marB="0" anchor="ctr"/>
                </a:tc>
              </a:tr>
              <a:tr h="5085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Tahoma" pitchFamily="34" charset="0"/>
                          <a:cs typeface="AngsanaUPC" pitchFamily="18" charset="-34"/>
                        </a:rPr>
                        <a:t>ASEAN</a:t>
                      </a:r>
                      <a:endParaRPr lang="th-TH" sz="1800" b="1" dirty="0" smtClean="0">
                        <a:solidFill>
                          <a:srgbClr val="0000FF"/>
                        </a:solidFill>
                        <a:latin typeface="AngsanaUPC" pitchFamily="18" charset="-34"/>
                        <a:ea typeface="Tahoma" pitchFamily="34" charset="0"/>
                        <a:cs typeface="AngsanaUPC" pitchFamily="18" charset="-34"/>
                      </a:endParaRPr>
                    </a:p>
                  </a:txBody>
                  <a:tcPr marT="45725" marB="457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55,154</a:t>
                      </a:r>
                      <a:endParaRPr lang="en-US" sz="1800" b="1" kern="1200" dirty="0">
                        <a:solidFill>
                          <a:srgbClr val="0000FF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T="45725" marB="457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19,461</a:t>
                      </a:r>
                      <a:endParaRPr lang="en-US" sz="1800" b="1" kern="1200" dirty="0">
                        <a:solidFill>
                          <a:srgbClr val="0000FF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T="45725" marB="457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35.28</a:t>
                      </a:r>
                      <a:endParaRPr lang="en-US" sz="1800" b="1" kern="1200" dirty="0">
                        <a:solidFill>
                          <a:srgbClr val="0000FF"/>
                        </a:solidFill>
                        <a:latin typeface="AngsanaUPC" pitchFamily="18" charset="-34"/>
                        <a:ea typeface="+mn-ea"/>
                        <a:cs typeface="AngsanaUPC" pitchFamily="18" charset="-34"/>
                      </a:endParaRPr>
                    </a:p>
                  </a:txBody>
                  <a:tcPr marT="45725" marB="4572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54,824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21,499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1800" b="1" i="0" u="none" strike="noStrike" dirty="0">
                          <a:solidFill>
                            <a:srgbClr val="0000FF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39.21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33,624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11,147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th-TH" sz="1800" b="1" kern="1200" dirty="0" smtClean="0">
                          <a:solidFill>
                            <a:srgbClr val="0000FF"/>
                          </a:solidFill>
                          <a:latin typeface="AngsanaUPC" pitchFamily="18" charset="-34"/>
                          <a:ea typeface="+mn-ea"/>
                          <a:cs typeface="AngsanaUPC" pitchFamily="18" charset="-34"/>
                        </a:rPr>
                        <a:t>33.15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292" name="TextBox 3"/>
          <p:cNvSpPr txBox="1"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          Statistics </a:t>
            </a:r>
            <a:r>
              <a:rPr lang="en-US" sz="2400" dirty="0" smtClean="0">
                <a:solidFill>
                  <a:schemeClr val="tx1"/>
                </a:solidFill>
              </a:rPr>
              <a:t>on Thailand's Trade Preference with ASEAN </a:t>
            </a:r>
            <a:r>
              <a:rPr lang="th-TH" sz="1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							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                                             </a:t>
            </a:r>
            <a:r>
              <a:rPr lang="en-US" sz="1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Unit : Million Dollar</a:t>
            </a:r>
            <a:endParaRPr lang="th-TH" sz="12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405" name="Rectangle 4"/>
          <p:cNvSpPr>
            <a:spLocks noChangeArrowheads="1"/>
          </p:cNvSpPr>
          <p:nvPr/>
        </p:nvSpPr>
        <p:spPr bwMode="auto">
          <a:xfrm>
            <a:off x="0" y="6429396"/>
            <a:ext cx="77152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  <a:latin typeface="Calibri" pitchFamily="34" charset="0"/>
                <a:cs typeface="Cordia New" pitchFamily="34" charset="-34"/>
              </a:rPr>
              <a:t>Source : Department of Foreign Trade, Department of Custom, Thailand</a:t>
            </a:r>
            <a:endParaRPr lang="th-TH" sz="1600" dirty="0">
              <a:solidFill>
                <a:srgbClr val="C00000"/>
              </a:solidFill>
              <a:latin typeface="Calibri" pitchFamily="34" charset="0"/>
              <a:cs typeface="Cordia New" pitchFamily="34" charset="-34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0" y="785794"/>
          <a:ext cx="9144000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5847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76944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Statistics on Thailand's Trade Preference with ASEAN </a:t>
            </a:r>
            <a:r>
              <a:rPr lang="th-TH" sz="2200" b="1" dirty="0" smtClean="0">
                <a:solidFill>
                  <a:srgbClr val="0000CC"/>
                </a:solidFill>
                <a:cs typeface="JasmineUPC" pitchFamily="18" charset="-34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cs typeface="JasmineUPC" pitchFamily="18" charset="-34"/>
              </a:rPr>
              <a:t>Year</a:t>
            </a:r>
            <a:r>
              <a:rPr lang="th-TH" sz="2200" dirty="0" smtClean="0">
                <a:solidFill>
                  <a:schemeClr val="tx1"/>
                </a:solidFill>
                <a:cs typeface="JasmineUPC" pitchFamily="18" charset="-34"/>
              </a:rPr>
              <a:t> 2016</a:t>
            </a:r>
          </a:p>
          <a:p>
            <a:pPr algn="ctr"/>
            <a:r>
              <a:rPr lang="th-TH" sz="2200" b="1" dirty="0" smtClean="0">
                <a:solidFill>
                  <a:srgbClr val="0000CC"/>
                </a:solidFill>
                <a:cs typeface="JasmineUPC" pitchFamily="18" charset="-34"/>
              </a:rPr>
              <a:t>							</a:t>
            </a:r>
            <a:r>
              <a:rPr lang="en-US" sz="1400" dirty="0" smtClean="0">
                <a:solidFill>
                  <a:schemeClr val="tx1"/>
                </a:solidFill>
                <a:cs typeface="JasmineUPC" pitchFamily="18" charset="-34"/>
              </a:rPr>
              <a:t>Unit:</a:t>
            </a:r>
            <a:r>
              <a:rPr lang="th-TH" sz="1400" dirty="0" smtClean="0">
                <a:solidFill>
                  <a:schemeClr val="tx1"/>
                </a:solidFill>
                <a:cs typeface="JasmineUPC" pitchFamily="18" charset="-34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cs typeface="JasmineUPC" pitchFamily="18" charset="-34"/>
              </a:rPr>
              <a:t>Million Dollar</a:t>
            </a:r>
            <a:endParaRPr lang="th-TH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720" y="6488668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solidFill>
                  <a:srgbClr val="C00000"/>
                </a:solidFill>
                <a:latin typeface="Calibri" pitchFamily="34" charset="0"/>
                <a:cs typeface="Cordia New" pitchFamily="34" charset="-34"/>
              </a:rPr>
              <a:t>Source : Department of Foreign Trade, Department of Custom, Thailand</a:t>
            </a:r>
            <a:endParaRPr lang="th-TH" sz="1800" dirty="0">
              <a:solidFill>
                <a:srgbClr val="C00000"/>
              </a:solidFill>
              <a:latin typeface="Calibri" pitchFamily="34" charset="0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10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Foreign Investment in CLMV</a:t>
            </a:r>
            <a:r>
              <a:rPr lang="th-TH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countries</a:t>
            </a:r>
            <a:r>
              <a:rPr lang="th-TH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Year</a:t>
            </a:r>
            <a:r>
              <a:rPr lang="th-TH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1988-2015 (</a:t>
            </a:r>
            <a:r>
              <a:rPr lang="en-US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by country</a:t>
            </a:r>
            <a:r>
              <a:rPr lang="th-TH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algn="ctr"/>
            <a:r>
              <a:rPr lang="en-US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Value</a:t>
            </a:r>
            <a:r>
              <a:rPr lang="th-TH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359,412 </a:t>
            </a:r>
            <a:r>
              <a:rPr lang="en-US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Million Dollars</a:t>
            </a:r>
            <a:endParaRPr lang="th-TH" sz="3200" b="1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357158" y="1214422"/>
          <a:ext cx="857256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Callout 8"/>
          <p:cNvSpPr/>
          <p:nvPr/>
        </p:nvSpPr>
        <p:spPr>
          <a:xfrm>
            <a:off x="0" y="0"/>
            <a:ext cx="9144000" cy="1656184"/>
          </a:xfrm>
          <a:prstGeom prst="downArrowCallou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2155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+mj-cs"/>
              </a:rPr>
              <a:t>Thailand’s investment in CLMV countries</a:t>
            </a:r>
            <a:endParaRPr lang="th-TH" sz="40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+mj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2155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36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Total Value </a:t>
            </a:r>
            <a:r>
              <a:rPr lang="th-TH" sz="36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22</a:t>
            </a:r>
            <a:r>
              <a:rPr lang="en-US" sz="36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,</a:t>
            </a:r>
            <a:r>
              <a:rPr lang="th-TH" sz="36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738 </a:t>
            </a:r>
            <a:r>
              <a:rPr lang="en-US" sz="36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Million Dollars</a:t>
            </a:r>
            <a:endParaRPr lang="th-TH" sz="3600" b="1" dirty="0" smtClean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571472" y="2143116"/>
          <a:ext cx="8143932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857884" y="3714752"/>
            <a:ext cx="1837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66"/>
                </a:solidFill>
                <a:latin typeface="Angsana New" pitchFamily="18" charset="-34"/>
                <a:cs typeface="Angsana New" pitchFamily="18" charset="-34"/>
              </a:rPr>
              <a:t>Myanmar</a:t>
            </a:r>
            <a:r>
              <a:rPr lang="th-TH" dirty="0" smtClean="0">
                <a:solidFill>
                  <a:srgbClr val="FFFF66"/>
                </a:solidFill>
                <a:latin typeface="Angsana New" pitchFamily="18" charset="-34"/>
                <a:cs typeface="Angsana New" pitchFamily="18" charset="-34"/>
              </a:rPr>
              <a:t> 45.5 %</a:t>
            </a:r>
            <a:endParaRPr lang="th-TH" dirty="0">
              <a:solidFill>
                <a:srgbClr val="FFFF66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3108" y="4714884"/>
            <a:ext cx="1733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Vietnam </a:t>
            </a:r>
            <a:r>
              <a:rPr lang="th-TH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29.7 %</a:t>
            </a:r>
            <a:endParaRPr lang="th-TH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8794" y="3071810"/>
            <a:ext cx="1805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Lao PDR 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19.6 %</a:t>
            </a:r>
            <a:endParaRPr lang="th-TH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3306" y="1857364"/>
            <a:ext cx="17732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Cambodia </a:t>
            </a:r>
            <a:r>
              <a:rPr lang="th-TH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5.2 %</a:t>
            </a:r>
            <a:endParaRPr lang="th-TH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rot="16200000" flipH="1">
            <a:off x="4210706" y="2424765"/>
            <a:ext cx="285753" cy="820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935038"/>
          </a:xfrm>
        </p:spPr>
        <p:txBody>
          <a:bodyPr/>
          <a:lstStyle/>
          <a:p>
            <a:r>
              <a:rPr lang="th-TH" smtClean="0">
                <a:cs typeface="LilyUPC" pitchFamily="34" charset="-34"/>
              </a:rPr>
              <a:t> </a:t>
            </a:r>
            <a:endParaRPr lang="th-TH" smtClean="0"/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214282" y="0"/>
            <a:ext cx="8643998" cy="6492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0000CC"/>
                </a:solidFill>
                <a:latin typeface="Calibri" pitchFamily="34" charset="0"/>
                <a:cs typeface="AngsanaUPC" pitchFamily="18" charset="-34"/>
              </a:rPr>
              <a:t>Foreign Investment in Cambodia</a:t>
            </a:r>
            <a:r>
              <a:rPr lang="th-TH" sz="3200" b="1" dirty="0" smtClean="0">
                <a:solidFill>
                  <a:srgbClr val="0000CC"/>
                </a:solidFill>
                <a:latin typeface="Calibri" pitchFamily="34" charset="0"/>
                <a:cs typeface="AngsanaUPC" pitchFamily="18" charset="-34"/>
              </a:rPr>
              <a:t> (1994-2015)</a:t>
            </a:r>
            <a:endParaRPr lang="th-TH" sz="3200" b="1" dirty="0">
              <a:solidFill>
                <a:srgbClr val="0000CC"/>
              </a:solidFill>
              <a:latin typeface="Calibri" pitchFamily="34" charset="0"/>
              <a:cs typeface="AngsanaUPC" pitchFamily="18" charset="-34"/>
            </a:endParaRPr>
          </a:p>
        </p:txBody>
      </p:sp>
      <p:graphicFrame>
        <p:nvGraphicFramePr>
          <p:cNvPr id="68007" name="Group 423"/>
          <p:cNvGraphicFramePr>
            <a:graphicFrameLocks noGrp="1"/>
          </p:cNvGraphicFramePr>
          <p:nvPr/>
        </p:nvGraphicFramePr>
        <p:xfrm>
          <a:off x="214282" y="714356"/>
          <a:ext cx="8640960" cy="5821954"/>
        </p:xfrm>
        <a:graphic>
          <a:graphicData uri="http://schemas.openxmlformats.org/drawingml/2006/table">
            <a:tbl>
              <a:tblPr/>
              <a:tblGrid>
                <a:gridCol w="1521633"/>
                <a:gridCol w="3208610"/>
                <a:gridCol w="3910717"/>
              </a:tblGrid>
              <a:tr h="66569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Seq.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Country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Investment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(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Million Dollars)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46875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DDDDD"/>
                        </a:gs>
                        <a:gs pos="50000">
                          <a:schemeClr val="bg1"/>
                        </a:gs>
                        <a:gs pos="100000">
                          <a:srgbClr val="DDDDD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China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DDDDD"/>
                        </a:gs>
                        <a:gs pos="50000">
                          <a:schemeClr val="bg1"/>
                        </a:gs>
                        <a:gs pos="100000">
                          <a:srgbClr val="DDDDD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12,478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DDDDD"/>
                        </a:gs>
                        <a:gs pos="50000">
                          <a:schemeClr val="bg1"/>
                        </a:gs>
                        <a:gs pos="100000">
                          <a:srgbClr val="DDDDDD"/>
                        </a:gs>
                      </a:gsLst>
                      <a:lin ang="5400000" scaled="1"/>
                    </a:gradFill>
                  </a:tcPr>
                </a:tc>
              </a:tr>
              <a:tr h="46875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chemeClr val="bg1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South Korea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chemeClr val="bg1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4,696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chemeClr val="bg1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</a:tr>
              <a:tr h="46875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DDDDD"/>
                        </a:gs>
                        <a:gs pos="50000">
                          <a:schemeClr val="bg1"/>
                        </a:gs>
                        <a:gs pos="100000">
                          <a:srgbClr val="DDDDD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Malaysia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DDDDD"/>
                        </a:gs>
                        <a:gs pos="50000">
                          <a:schemeClr val="bg1"/>
                        </a:gs>
                        <a:gs pos="100000">
                          <a:srgbClr val="DDDDD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3,054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DDDDD"/>
                        </a:gs>
                        <a:gs pos="50000">
                          <a:schemeClr val="bg1"/>
                        </a:gs>
                        <a:gs pos="100000">
                          <a:srgbClr val="DDDDDD"/>
                        </a:gs>
                      </a:gsLst>
                      <a:lin ang="5400000" scaled="1"/>
                    </a:gradFill>
                  </a:tcPr>
                </a:tc>
              </a:tr>
              <a:tr h="46875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chemeClr val="bg1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United Kingdom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chemeClr val="bg1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2,656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chemeClr val="bg1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</a:tr>
              <a:tr h="46875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DDDDD"/>
                        </a:gs>
                        <a:gs pos="50000">
                          <a:schemeClr val="bg1"/>
                        </a:gs>
                        <a:gs pos="100000">
                          <a:srgbClr val="DDDDD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Vietnam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DDDDD"/>
                        </a:gs>
                        <a:gs pos="50000">
                          <a:schemeClr val="bg1"/>
                        </a:gs>
                        <a:gs pos="100000">
                          <a:srgbClr val="DDDDD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1,503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DDDDD"/>
                        </a:gs>
                        <a:gs pos="50000">
                          <a:schemeClr val="bg1"/>
                        </a:gs>
                        <a:gs pos="100000">
                          <a:srgbClr val="DDDDDD"/>
                        </a:gs>
                      </a:gsLst>
                      <a:lin ang="5400000" scaled="1"/>
                    </a:gradFill>
                  </a:tcPr>
                </a:tc>
              </a:tr>
              <a:tr h="46875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chemeClr val="bg1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USA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chemeClr val="bg1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1,332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chemeClr val="bg1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</a:tr>
              <a:tr h="46875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DDDDD"/>
                        </a:gs>
                        <a:gs pos="50000">
                          <a:schemeClr val="bg1"/>
                        </a:gs>
                        <a:gs pos="100000">
                          <a:srgbClr val="DDDDD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Thailand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DDDDD"/>
                        </a:gs>
                        <a:gs pos="50000">
                          <a:schemeClr val="bg1"/>
                        </a:gs>
                        <a:gs pos="100000">
                          <a:srgbClr val="DDDDD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1,179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DDDDD"/>
                        </a:gs>
                        <a:gs pos="50000">
                          <a:schemeClr val="bg1"/>
                        </a:gs>
                        <a:gs pos="100000">
                          <a:srgbClr val="DDDDDD"/>
                        </a:gs>
                      </a:gsLst>
                      <a:lin ang="5400000" scaled="1"/>
                    </a:gradFill>
                  </a:tcPr>
                </a:tc>
              </a:tr>
              <a:tr h="46875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chemeClr val="bg1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Singapore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chemeClr val="bg1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900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chemeClr val="bg1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</a:tr>
              <a:tr h="46875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DDDDD"/>
                        </a:gs>
                        <a:gs pos="50000">
                          <a:schemeClr val="bg1"/>
                        </a:gs>
                        <a:gs pos="100000">
                          <a:srgbClr val="DDDDD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Taiwan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DDDDD"/>
                        </a:gs>
                        <a:gs pos="50000">
                          <a:schemeClr val="bg1"/>
                        </a:gs>
                        <a:gs pos="100000">
                          <a:srgbClr val="DDDDDD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827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DDDDDD"/>
                        </a:gs>
                        <a:gs pos="50000">
                          <a:schemeClr val="bg1"/>
                        </a:gs>
                        <a:gs pos="100000">
                          <a:srgbClr val="DDDDDD"/>
                        </a:gs>
                      </a:gsLst>
                      <a:lin ang="5400000" scaled="1"/>
                    </a:gradFill>
                  </a:tcPr>
                </a:tc>
              </a:tr>
              <a:tr h="46875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chemeClr val="bg1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others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chemeClr val="bg1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1,363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chemeClr val="bg1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</a:tr>
              <a:tr h="4687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9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,988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7655" name="Text Box 71"/>
          <p:cNvSpPr txBox="1">
            <a:spLocks noChangeArrowheads="1"/>
          </p:cNvSpPr>
          <p:nvPr/>
        </p:nvSpPr>
        <p:spPr bwMode="auto">
          <a:xfrm>
            <a:off x="142844" y="6491287"/>
            <a:ext cx="8281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err="1">
                <a:solidFill>
                  <a:srgbClr val="006600"/>
                </a:solidFill>
                <a:latin typeface="Calibri" pitchFamily="34" charset="0"/>
                <a:cs typeface="AngsanaUPC" pitchFamily="18" charset="-34"/>
              </a:rPr>
              <a:t>ที่มา</a:t>
            </a:r>
            <a:r>
              <a:rPr lang="en-US" sz="1800" b="1" dirty="0">
                <a:solidFill>
                  <a:srgbClr val="006600"/>
                </a:solidFill>
                <a:latin typeface="Calibri" pitchFamily="34" charset="0"/>
                <a:cs typeface="AngsanaUPC" pitchFamily="18" charset="-34"/>
              </a:rPr>
              <a:t> :</a:t>
            </a:r>
            <a:r>
              <a:rPr lang="en-US" sz="1800" dirty="0">
                <a:solidFill>
                  <a:srgbClr val="006600"/>
                </a:solidFill>
                <a:latin typeface="Calibri" pitchFamily="34" charset="0"/>
                <a:cs typeface="AngsanaUPC" pitchFamily="18" charset="-34"/>
              </a:rPr>
              <a:t> CAMBODIA INVESTMENT BOARD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animBg="1" autoUpdateAnimBg="0"/>
      <p:bldP spid="6765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907035" cy="7080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b="1" dirty="0" smtClean="0">
                <a:solidFill>
                  <a:srgbClr val="FF0000"/>
                </a:solidFill>
              </a:rPr>
              <a:t>กัมพูชา</a:t>
            </a:r>
            <a:endParaRPr lang="th-TH" sz="4000" b="1" dirty="0">
              <a:solidFill>
                <a:srgbClr val="FF0000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 rot="10800000">
            <a:off x="5220072" y="0"/>
            <a:ext cx="3923928" cy="1285860"/>
          </a:xfrm>
          <a:prstGeom prst="homePlate">
            <a:avLst/>
          </a:prstGeom>
          <a:solidFill>
            <a:srgbClr val="CC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dirty="0">
              <a:solidFill>
                <a:srgbClr val="FFC000"/>
              </a:solidFill>
            </a:endParaRPr>
          </a:p>
        </p:txBody>
      </p:sp>
      <p:sp>
        <p:nvSpPr>
          <p:cNvPr id="7183" name="Rectangle 13"/>
          <p:cNvSpPr>
            <a:spLocks noChangeArrowheads="1"/>
          </p:cNvSpPr>
          <p:nvPr/>
        </p:nvSpPr>
        <p:spPr bwMode="auto">
          <a:xfrm>
            <a:off x="5715008" y="0"/>
            <a:ext cx="370336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+mj-cs"/>
              </a:rPr>
              <a:t>Area</a:t>
            </a:r>
            <a:r>
              <a:rPr lang="th-TH" sz="2000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+mj-cs"/>
              </a:rPr>
              <a:t> 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+mj-cs"/>
              </a:rPr>
              <a:t>:</a:t>
            </a:r>
            <a:r>
              <a:rPr lang="th-TH" sz="2000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+mj-cs"/>
              </a:rPr>
              <a:t> 181,035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+mj-cs"/>
              </a:rPr>
              <a:t>square kilometers</a:t>
            </a:r>
            <a:endParaRPr lang="th-TH" sz="2000" b="1" dirty="0" smtClean="0">
              <a:solidFill>
                <a:schemeClr val="accent2">
                  <a:lumMod val="50000"/>
                </a:schemeClr>
              </a:solidFill>
              <a:latin typeface="Angsana New" pitchFamily="18" charset="-34"/>
              <a:cs typeface="+mj-cs"/>
            </a:endParaRP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Border Length </a:t>
            </a:r>
            <a:r>
              <a:rPr lang="th-TH" sz="2000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2,530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km.</a:t>
            </a:r>
            <a:r>
              <a:rPr lang="th-TH" sz="2000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connect to countries:</a:t>
            </a:r>
          </a:p>
          <a:p>
            <a:r>
              <a:rPr lang="th-TH" sz="2000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Vietnam</a:t>
            </a:r>
            <a:r>
              <a:rPr lang="th-TH" sz="2000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 1,158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km</a:t>
            </a:r>
            <a:r>
              <a:rPr lang="th-TH" sz="2000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./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Thailand</a:t>
            </a:r>
            <a:r>
              <a:rPr lang="th-TH" sz="2000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  817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km</a:t>
            </a:r>
            <a:r>
              <a:rPr lang="th-TH" sz="2000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. / 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Lao PDR </a:t>
            </a:r>
            <a:r>
              <a:rPr lang="th-TH" sz="2000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555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km</a:t>
            </a:r>
            <a:r>
              <a:rPr lang="th-TH" sz="2000" b="1" dirty="0" smtClean="0">
                <a:solidFill>
                  <a:schemeClr val="accent2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.</a:t>
            </a:r>
          </a:p>
          <a:p>
            <a:endParaRPr lang="th-TH" sz="2000" b="1" dirty="0">
              <a:solidFill>
                <a:srgbClr val="0000FF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15" name="Pentagon 14"/>
          <p:cNvSpPr/>
          <p:nvPr/>
        </p:nvSpPr>
        <p:spPr>
          <a:xfrm rot="10800000">
            <a:off x="5220072" y="1357298"/>
            <a:ext cx="3923928" cy="1500198"/>
          </a:xfrm>
          <a:prstGeom prst="homePlate">
            <a:avLst/>
          </a:prstGeom>
          <a:solidFill>
            <a:srgbClr val="CC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dirty="0">
              <a:solidFill>
                <a:srgbClr val="FFC000"/>
              </a:solidFill>
            </a:endParaRPr>
          </a:p>
        </p:txBody>
      </p:sp>
      <p:sp>
        <p:nvSpPr>
          <p:cNvPr id="17" name="Pentagon 16"/>
          <p:cNvSpPr/>
          <p:nvPr/>
        </p:nvSpPr>
        <p:spPr>
          <a:xfrm rot="10800000">
            <a:off x="5220072" y="5286388"/>
            <a:ext cx="3923928" cy="1571612"/>
          </a:xfrm>
          <a:prstGeom prst="homePlate">
            <a:avLst/>
          </a:prstGeom>
          <a:solidFill>
            <a:srgbClr val="CC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dirty="0">
              <a:solidFill>
                <a:srgbClr val="FFC000"/>
              </a:solidFill>
            </a:endParaRPr>
          </a:p>
        </p:txBody>
      </p:sp>
      <p:sp>
        <p:nvSpPr>
          <p:cNvPr id="18" name="Pentagon 17"/>
          <p:cNvSpPr/>
          <p:nvPr/>
        </p:nvSpPr>
        <p:spPr>
          <a:xfrm rot="10800000">
            <a:off x="5286380" y="3000372"/>
            <a:ext cx="3857620" cy="2214578"/>
          </a:xfrm>
          <a:prstGeom prst="homePlate">
            <a:avLst/>
          </a:prstGeom>
          <a:solidFill>
            <a:srgbClr val="CC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dirty="0">
              <a:solidFill>
                <a:srgbClr val="FFC000"/>
              </a:solidFill>
            </a:endParaRPr>
          </a:p>
        </p:txBody>
      </p:sp>
      <p:sp>
        <p:nvSpPr>
          <p:cNvPr id="7196" name="TextBox 9"/>
          <p:cNvSpPr txBox="1">
            <a:spLocks noChangeArrowheads="1"/>
          </p:cNvSpPr>
          <p:nvPr/>
        </p:nvSpPr>
        <p:spPr bwMode="auto">
          <a:xfrm>
            <a:off x="5786446" y="1285860"/>
            <a:ext cx="35719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  <a:latin typeface="Angsana New" pitchFamily="18" charset="-34"/>
                <a:cs typeface="+mj-cs"/>
              </a:rPr>
              <a:t>Populations</a:t>
            </a:r>
            <a:r>
              <a:rPr lang="th-TH" sz="2000" b="1" dirty="0" smtClean="0">
                <a:solidFill>
                  <a:srgbClr val="0000FF"/>
                </a:solidFill>
                <a:latin typeface="Angsana New" pitchFamily="18" charset="-34"/>
                <a:cs typeface="+mj-cs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Angsana New" pitchFamily="18" charset="-34"/>
                <a:cs typeface="+mj-cs"/>
              </a:rPr>
              <a:t>: </a:t>
            </a:r>
            <a:r>
              <a:rPr lang="th-TH" sz="2000" b="1" dirty="0">
                <a:solidFill>
                  <a:srgbClr val="0000FF"/>
                </a:solidFill>
                <a:latin typeface="Angsana New" pitchFamily="18" charset="-34"/>
                <a:cs typeface="+mj-cs"/>
              </a:rPr>
              <a:t> </a:t>
            </a:r>
            <a:r>
              <a:rPr lang="th-TH" sz="2000" b="1" dirty="0" smtClean="0">
                <a:solidFill>
                  <a:srgbClr val="0000FF"/>
                </a:solidFill>
                <a:latin typeface="Angsana New" pitchFamily="18" charset="-34"/>
                <a:cs typeface="+mj-cs"/>
              </a:rPr>
              <a:t>15.71 </a:t>
            </a:r>
            <a:r>
              <a:rPr lang="en-US" sz="2000" b="1" dirty="0" smtClean="0">
                <a:solidFill>
                  <a:srgbClr val="0000FF"/>
                </a:solidFill>
                <a:latin typeface="Angsana New" pitchFamily="18" charset="-34"/>
                <a:cs typeface="+mj-cs"/>
              </a:rPr>
              <a:t>million</a:t>
            </a:r>
            <a:endParaRPr lang="th-TH" sz="2000" b="1" dirty="0" smtClean="0">
              <a:solidFill>
                <a:srgbClr val="0000FF"/>
              </a:solidFill>
              <a:latin typeface="Angsana New" pitchFamily="18" charset="-34"/>
              <a:cs typeface="+mj-cs"/>
            </a:endParaRPr>
          </a:p>
          <a:p>
            <a:r>
              <a:rPr lang="en-US" sz="20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Cities</a:t>
            </a:r>
            <a:r>
              <a:rPr lang="th-TH" sz="20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: Phnom Penh</a:t>
            </a:r>
            <a:r>
              <a:rPr lang="th-TH" sz="20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1.50 </a:t>
            </a:r>
            <a:r>
              <a:rPr lang="en-US" sz="20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million</a:t>
            </a:r>
            <a:endParaRPr lang="th-TH" sz="2000" b="1" dirty="0" smtClean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en-US" sz="2000" b="1" dirty="0" err="1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Battambang</a:t>
            </a:r>
            <a:r>
              <a:rPr lang="th-TH" sz="20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1.06 </a:t>
            </a:r>
            <a:r>
              <a:rPr lang="en-US" sz="20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million, </a:t>
            </a:r>
            <a:r>
              <a:rPr lang="en-US" sz="2000" b="1" dirty="0" err="1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Rovieng</a:t>
            </a:r>
            <a:r>
              <a:rPr lang="th-TH" sz="20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0.95 </a:t>
            </a:r>
            <a:r>
              <a:rPr lang="en-US" sz="20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Million, Kampong Cham </a:t>
            </a:r>
            <a:r>
              <a:rPr lang="th-TH" sz="20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0.93 </a:t>
            </a:r>
            <a:r>
              <a:rPr lang="en-US" sz="20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Million, </a:t>
            </a:r>
            <a:r>
              <a:rPr lang="en-US" sz="2000" b="1" dirty="0" err="1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Siem</a:t>
            </a:r>
            <a:r>
              <a:rPr lang="en-US" sz="20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reap </a:t>
            </a:r>
            <a:r>
              <a:rPr lang="th-TH" sz="20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0.89 </a:t>
            </a:r>
            <a:r>
              <a:rPr lang="en-US" sz="20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Million</a:t>
            </a:r>
            <a:endParaRPr lang="th-TH" sz="2000" b="1" dirty="0">
              <a:solidFill>
                <a:srgbClr val="0000FF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7197" name="TextBox 20"/>
          <p:cNvSpPr txBox="1">
            <a:spLocks noChangeArrowheads="1"/>
          </p:cNvSpPr>
          <p:nvPr/>
        </p:nvSpPr>
        <p:spPr bwMode="auto">
          <a:xfrm>
            <a:off x="5715008" y="5429264"/>
            <a:ext cx="31318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  <a:latin typeface="Angsana New" pitchFamily="18" charset="-34"/>
                <a:cs typeface="Angsana New" pitchFamily="18" charset="-34"/>
              </a:rPr>
              <a:t>Natural Resources</a:t>
            </a:r>
            <a:r>
              <a:rPr lang="th-TH" sz="2000" b="1" dirty="0" smtClean="0">
                <a:solidFill>
                  <a:srgbClr val="008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Angsana New" pitchFamily="18" charset="-34"/>
                <a:cs typeface="Angsana New" pitchFamily="18" charset="-34"/>
              </a:rPr>
              <a:t>: Iron</a:t>
            </a:r>
            <a:r>
              <a:rPr lang="th-TH" sz="2000" b="1" dirty="0" smtClean="0">
                <a:solidFill>
                  <a:srgbClr val="008000"/>
                </a:solidFill>
                <a:latin typeface="Angsana New" pitchFamily="18" charset="-34"/>
                <a:cs typeface="Angsana New" pitchFamily="18" charset="-34"/>
              </a:rPr>
              <a:t> 6 </a:t>
            </a:r>
            <a:r>
              <a:rPr lang="en-US" sz="2000" b="1" dirty="0" smtClean="0">
                <a:solidFill>
                  <a:srgbClr val="008000"/>
                </a:solidFill>
                <a:latin typeface="Angsana New" pitchFamily="18" charset="-34"/>
                <a:cs typeface="Angsana New" pitchFamily="18" charset="-34"/>
              </a:rPr>
              <a:t>Million Tons</a:t>
            </a:r>
            <a:endParaRPr lang="th-TH" sz="2000" b="1" dirty="0" smtClean="0">
              <a:solidFill>
                <a:srgbClr val="00800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en-US" sz="2000" b="1" dirty="0" smtClean="0">
                <a:solidFill>
                  <a:srgbClr val="008000"/>
                </a:solidFill>
                <a:latin typeface="Angsana New" pitchFamily="18" charset="-34"/>
                <a:cs typeface="Angsana New" pitchFamily="18" charset="-34"/>
              </a:rPr>
              <a:t>Manganese </a:t>
            </a:r>
            <a:r>
              <a:rPr lang="th-TH" sz="2000" b="1" dirty="0" smtClean="0">
                <a:solidFill>
                  <a:srgbClr val="008000"/>
                </a:solidFill>
                <a:latin typeface="Angsana New" pitchFamily="18" charset="-34"/>
                <a:cs typeface="Angsana New" pitchFamily="18" charset="-34"/>
              </a:rPr>
              <a:t>1.2 </a:t>
            </a:r>
            <a:r>
              <a:rPr lang="en-US" sz="2000" b="1" dirty="0" smtClean="0">
                <a:solidFill>
                  <a:srgbClr val="008000"/>
                </a:solidFill>
                <a:latin typeface="Angsana New" pitchFamily="18" charset="-34"/>
                <a:cs typeface="Angsana New" pitchFamily="18" charset="-34"/>
              </a:rPr>
              <a:t>Hundred Thousand Tons</a:t>
            </a:r>
            <a:r>
              <a:rPr lang="th-TH" sz="2000" b="1" dirty="0" smtClean="0">
                <a:solidFill>
                  <a:srgbClr val="008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Angsana New" pitchFamily="18" charset="-34"/>
                <a:cs typeface="Angsana New" pitchFamily="18" charset="-34"/>
              </a:rPr>
              <a:t>Limestone</a:t>
            </a:r>
            <a:r>
              <a:rPr lang="th-TH" sz="2000" b="1" dirty="0" smtClean="0">
                <a:solidFill>
                  <a:srgbClr val="008000"/>
                </a:solidFill>
                <a:latin typeface="Angsana New" pitchFamily="18" charset="-34"/>
                <a:cs typeface="Angsana New" pitchFamily="18" charset="-34"/>
              </a:rPr>
              <a:t> , </a:t>
            </a:r>
            <a:r>
              <a:rPr lang="en-US" sz="2000" b="1" dirty="0" smtClean="0">
                <a:solidFill>
                  <a:srgbClr val="008000"/>
                </a:solidFill>
                <a:latin typeface="Angsana New" pitchFamily="18" charset="-34"/>
                <a:cs typeface="Angsana New" pitchFamily="18" charset="-34"/>
              </a:rPr>
              <a:t>Jewel  and Gas </a:t>
            </a:r>
            <a:endParaRPr lang="th-TH" sz="2000" b="1" dirty="0">
              <a:solidFill>
                <a:srgbClr val="0000FF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7198" name="TextBox 21"/>
          <p:cNvSpPr txBox="1">
            <a:spLocks noChangeArrowheads="1"/>
          </p:cNvSpPr>
          <p:nvPr/>
        </p:nvSpPr>
        <p:spPr bwMode="auto">
          <a:xfrm>
            <a:off x="5500694" y="3071810"/>
            <a:ext cx="377820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Economic Status:</a:t>
            </a:r>
          </a:p>
          <a:p>
            <a:r>
              <a:rPr lang="en-US" sz="20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GDP </a:t>
            </a:r>
            <a:r>
              <a:rPr lang="th-TH" sz="20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(255</a:t>
            </a:r>
            <a:r>
              <a:rPr lang="en-US" sz="20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7</a:t>
            </a:r>
            <a:r>
              <a:rPr lang="th-TH" sz="20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)  16.55</a:t>
            </a:r>
            <a:r>
              <a:rPr lang="en-US" sz="20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 Billion Dollars</a:t>
            </a:r>
          </a:p>
          <a:p>
            <a:r>
              <a:rPr lang="en-US" sz="20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Income </a:t>
            </a:r>
            <a:r>
              <a:rPr lang="th-TH" sz="20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 1,081 </a:t>
            </a:r>
            <a:r>
              <a:rPr lang="en-US" sz="20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US Dollars / person</a:t>
            </a:r>
            <a:endParaRPr lang="th-TH" sz="2000" b="1" dirty="0" smtClean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en-US" sz="20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Proportion:</a:t>
            </a:r>
            <a:r>
              <a:rPr lang="th-TH" sz="20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Agriculture </a:t>
            </a:r>
            <a:r>
              <a:rPr lang="th-TH" sz="20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32.7</a:t>
            </a:r>
            <a:r>
              <a:rPr lang="en-US" sz="20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% Industry </a:t>
            </a:r>
            <a:r>
              <a:rPr lang="th-TH" sz="20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25.5</a:t>
            </a:r>
            <a:r>
              <a:rPr lang="en-US" sz="20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%</a:t>
            </a:r>
            <a:r>
              <a:rPr lang="th-TH" sz="20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           </a:t>
            </a:r>
            <a:r>
              <a:rPr lang="en-US" sz="20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Service</a:t>
            </a:r>
            <a:r>
              <a:rPr lang="th-TH" sz="20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41.8</a:t>
            </a:r>
            <a:r>
              <a:rPr lang="en-US" sz="20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%</a:t>
            </a:r>
            <a:r>
              <a:rPr lang="th-TH" sz="20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 </a:t>
            </a:r>
          </a:p>
          <a:p>
            <a:r>
              <a:rPr lang="en-US" sz="20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Foreign Exchange Reserves </a:t>
            </a:r>
            <a:r>
              <a:rPr lang="th-TH" sz="20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5,801</a:t>
            </a:r>
            <a:r>
              <a:rPr lang="en-US" sz="2000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 Million dollars</a:t>
            </a:r>
            <a:endParaRPr lang="th-TH" sz="2400" b="1" dirty="0">
              <a:solidFill>
                <a:srgbClr val="C00000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7199" name="TextBox 3"/>
          <p:cNvSpPr txBox="1">
            <a:spLocks noChangeArrowheads="1"/>
          </p:cNvSpPr>
          <p:nvPr/>
        </p:nvSpPr>
        <p:spPr bwMode="auto">
          <a:xfrm>
            <a:off x="5292080" y="3284984"/>
            <a:ext cx="38519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2400" b="1" dirty="0" smtClean="0">
                <a:solidFill>
                  <a:srgbClr val="FF0000"/>
                </a:solidFill>
                <a:latin typeface="Angsana New" pitchFamily="18" charset="-34"/>
                <a:cs typeface="+mj-cs"/>
              </a:rPr>
              <a:t>       </a:t>
            </a:r>
            <a:endParaRPr lang="th-TH" sz="2400" b="1" dirty="0">
              <a:solidFill>
                <a:srgbClr val="0000FF"/>
              </a:solidFill>
              <a:latin typeface="Angsana New" pitchFamily="18" charset="-34"/>
              <a:cs typeface="+mj-cs"/>
            </a:endParaRPr>
          </a:p>
        </p:txBody>
      </p:sp>
      <p:pic>
        <p:nvPicPr>
          <p:cNvPr id="13" name="Picture 2" descr="Map of Cambod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5286381" cy="6858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4" name="Rectangle 13"/>
          <p:cNvSpPr/>
          <p:nvPr/>
        </p:nvSpPr>
        <p:spPr>
          <a:xfrm>
            <a:off x="0" y="0"/>
            <a:ext cx="171448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Cambodia</a:t>
            </a:r>
            <a:endParaRPr lang="th-TH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4470"/>
          </a:xfrm>
          <a:gradFill rotWithShape="1">
            <a:gsLst>
              <a:gs pos="0">
                <a:srgbClr val="3366FF"/>
              </a:gs>
              <a:gs pos="50000">
                <a:schemeClr val="bg1"/>
              </a:gs>
              <a:gs pos="100000">
                <a:srgbClr val="3366FF"/>
              </a:gs>
            </a:gsLst>
            <a:lin ang="5400000" scaled="1"/>
          </a:gra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Thailand – Neighboring Countries</a:t>
            </a:r>
            <a:b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</a:b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Border Checkpoints</a:t>
            </a:r>
            <a:endParaRPr lang="th-TH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</a:endParaRPr>
          </a:p>
        </p:txBody>
      </p:sp>
      <p:graphicFrame>
        <p:nvGraphicFramePr>
          <p:cNvPr id="128072" name="Group 72"/>
          <p:cNvGraphicFramePr>
            <a:graphicFrameLocks noGrp="1"/>
          </p:cNvGraphicFramePr>
          <p:nvPr>
            <p:ph type="tbl" idx="1"/>
          </p:nvPr>
        </p:nvGraphicFramePr>
        <p:xfrm>
          <a:off x="214281" y="1556793"/>
          <a:ext cx="8643999" cy="4696132"/>
        </p:xfrm>
        <a:graphic>
          <a:graphicData uri="http://schemas.openxmlformats.org/drawingml/2006/table">
            <a:tbl>
              <a:tblPr/>
              <a:tblGrid>
                <a:gridCol w="1838820"/>
                <a:gridCol w="1693944"/>
                <a:gridCol w="1954295"/>
                <a:gridCol w="1653635"/>
                <a:gridCol w="1503305"/>
              </a:tblGrid>
              <a:tr h="8986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Countries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/>
                        </a:gs>
                        <a:gs pos="50000">
                          <a:schemeClr val="bg1"/>
                        </a:gs>
                        <a:gs pos="100000">
                          <a:srgbClr val="3366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Permanent Border Checkpoints*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chemeClr val="bg1"/>
                        </a:gs>
                        <a:gs pos="100000">
                          <a:srgbClr val="99FFCC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Temporarily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Border Checkpoints*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99FF"/>
                        </a:gs>
                        <a:gs pos="50000">
                          <a:schemeClr val="bg1"/>
                        </a:gs>
                        <a:gs pos="100000">
                          <a:srgbClr val="33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Temporarily Permitted Area*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chemeClr val="bg1"/>
                        </a:gs>
                        <a:gs pos="100000">
                          <a:srgbClr val="99FFCC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Total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99FF"/>
                        </a:gs>
                        <a:gs pos="50000">
                          <a:schemeClr val="bg1"/>
                        </a:gs>
                        <a:gs pos="100000">
                          <a:srgbClr val="3399FF"/>
                        </a:gs>
                      </a:gsLst>
                      <a:lin ang="0" scaled="1"/>
                    </a:gradFill>
                  </a:tcPr>
                </a:tc>
              </a:tr>
              <a:tr h="24754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Cambodia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Lao PDR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Myanmar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Malaysia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/>
                        </a:gs>
                        <a:gs pos="50000">
                          <a:schemeClr val="bg1"/>
                        </a:gs>
                        <a:gs pos="100000">
                          <a:srgbClr val="3366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chemeClr val="bg1"/>
                        </a:gs>
                        <a:gs pos="100000">
                          <a:srgbClr val="99FFCC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99FF"/>
                        </a:gs>
                        <a:gs pos="50000">
                          <a:schemeClr val="bg1"/>
                        </a:gs>
                        <a:gs pos="100000">
                          <a:srgbClr val="33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0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chemeClr val="bg1"/>
                        </a:gs>
                        <a:gs pos="100000">
                          <a:srgbClr val="99FFCC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99FF"/>
                        </a:gs>
                        <a:gs pos="50000">
                          <a:schemeClr val="bg1"/>
                        </a:gs>
                        <a:gs pos="100000">
                          <a:srgbClr val="3399FF"/>
                        </a:gs>
                      </a:gsLst>
                      <a:lin ang="0" scaled="1"/>
                    </a:gradFill>
                  </a:tcPr>
                </a:tc>
              </a:tr>
              <a:tr h="8556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/>
                        </a:gs>
                        <a:gs pos="50000">
                          <a:schemeClr val="bg1"/>
                        </a:gs>
                        <a:gs pos="100000">
                          <a:srgbClr val="3366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chemeClr val="bg1"/>
                        </a:gs>
                        <a:gs pos="100000">
                          <a:srgbClr val="99FFCC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99FF"/>
                        </a:gs>
                        <a:gs pos="50000">
                          <a:schemeClr val="bg1"/>
                        </a:gs>
                        <a:gs pos="100000">
                          <a:srgbClr val="33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chemeClr val="bg1"/>
                        </a:gs>
                        <a:gs pos="100000">
                          <a:srgbClr val="99FFCC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9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99FF"/>
                        </a:gs>
                        <a:gs pos="50000">
                          <a:schemeClr val="bg1"/>
                        </a:gs>
                        <a:gs pos="100000">
                          <a:srgbClr val="3399FF"/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  <p:sp>
        <p:nvSpPr>
          <p:cNvPr id="21533" name="Rectangle 45"/>
          <p:cNvSpPr>
            <a:spLocks noChangeArrowheads="1"/>
          </p:cNvSpPr>
          <p:nvPr/>
        </p:nvSpPr>
        <p:spPr bwMode="auto">
          <a:xfrm>
            <a:off x="4284663" y="2989263"/>
            <a:ext cx="18415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60000"/>
              </a:lnSpc>
              <a:spcBef>
                <a:spcPct val="20000"/>
              </a:spcBef>
            </a:pPr>
            <a:endParaRPr lang="en-US" b="1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42900"/>
            <a:ext cx="9144000" cy="642942"/>
          </a:xfrm>
          <a:gradFill rotWithShape="1">
            <a:gsLst>
              <a:gs pos="0">
                <a:srgbClr val="3366FF"/>
              </a:gs>
              <a:gs pos="50000">
                <a:schemeClr val="bg1"/>
              </a:gs>
              <a:gs pos="100000">
                <a:srgbClr val="3366FF"/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Thailand – Cambodia Border Checkpoints</a:t>
            </a:r>
            <a:endParaRPr lang="th-TH" sz="4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</a:endParaRPr>
          </a:p>
        </p:txBody>
      </p:sp>
      <p:graphicFrame>
        <p:nvGraphicFramePr>
          <p:cNvPr id="128072" name="Group 72"/>
          <p:cNvGraphicFramePr>
            <a:graphicFrameLocks noGrp="1"/>
          </p:cNvGraphicFramePr>
          <p:nvPr>
            <p:ph type="tbl" idx="1"/>
          </p:nvPr>
        </p:nvGraphicFramePr>
        <p:xfrm>
          <a:off x="214282" y="571480"/>
          <a:ext cx="8715437" cy="3927182"/>
        </p:xfrm>
        <a:graphic>
          <a:graphicData uri="http://schemas.openxmlformats.org/drawingml/2006/table">
            <a:tbl>
              <a:tblPr/>
              <a:tblGrid>
                <a:gridCol w="1854017"/>
                <a:gridCol w="1707944"/>
                <a:gridCol w="1970447"/>
                <a:gridCol w="1667301"/>
                <a:gridCol w="1515728"/>
              </a:tblGrid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Provinces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/>
                        </a:gs>
                        <a:gs pos="50000">
                          <a:schemeClr val="bg1"/>
                        </a:gs>
                        <a:gs pos="100000">
                          <a:srgbClr val="3366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Permanent Border Checkpoints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chemeClr val="bg1"/>
                        </a:gs>
                        <a:gs pos="100000">
                          <a:srgbClr val="99FFCC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Temporarily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Border Checkpoints*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99FF"/>
                        </a:gs>
                        <a:gs pos="50000">
                          <a:schemeClr val="bg1"/>
                        </a:gs>
                        <a:gs pos="100000">
                          <a:srgbClr val="33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Temporarily Permitted Area*</a:t>
                      </a:r>
                      <a:endParaRPr kumimoji="0" lang="th-TH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chemeClr val="bg1"/>
                        </a:gs>
                        <a:gs pos="100000">
                          <a:srgbClr val="99FFCC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Total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99FF"/>
                        </a:gs>
                        <a:gs pos="50000">
                          <a:schemeClr val="bg1"/>
                        </a:gs>
                        <a:gs pos="100000">
                          <a:srgbClr val="3399FF"/>
                        </a:gs>
                      </a:gsLst>
                      <a:lin ang="0" scaled="1"/>
                    </a:gradFill>
                  </a:tcPr>
                </a:tc>
              </a:tr>
              <a:tr h="26775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Sri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Saked</a:t>
                      </a: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Surin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Sa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Kaeo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Chanthaburi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Trat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Ubon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Rachathani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/>
                        </a:gs>
                        <a:gs pos="50000">
                          <a:schemeClr val="bg1"/>
                        </a:gs>
                        <a:gs pos="100000">
                          <a:srgbClr val="3366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chemeClr val="bg1"/>
                        </a:gs>
                        <a:gs pos="100000">
                          <a:srgbClr val="99FFCC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99FF"/>
                        </a:gs>
                        <a:gs pos="50000">
                          <a:schemeClr val="bg1"/>
                        </a:gs>
                        <a:gs pos="100000">
                          <a:srgbClr val="33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chemeClr val="bg1"/>
                        </a:gs>
                        <a:gs pos="100000">
                          <a:srgbClr val="99FFCC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2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99FF"/>
                        </a:gs>
                        <a:gs pos="50000">
                          <a:schemeClr val="bg1"/>
                        </a:gs>
                        <a:gs pos="100000">
                          <a:srgbClr val="3399FF"/>
                        </a:gs>
                      </a:gsLst>
                      <a:lin ang="0" scaled="1"/>
                    </a:gradFill>
                  </a:tcPr>
                </a:tc>
              </a:tr>
              <a:tr h="3080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66FF"/>
                        </a:gs>
                        <a:gs pos="50000">
                          <a:schemeClr val="bg1"/>
                        </a:gs>
                        <a:gs pos="100000">
                          <a:srgbClr val="3366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chemeClr val="bg1"/>
                        </a:gs>
                        <a:gs pos="100000">
                          <a:srgbClr val="99FFCC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99FF"/>
                        </a:gs>
                        <a:gs pos="50000">
                          <a:schemeClr val="bg1"/>
                        </a:gs>
                        <a:gs pos="100000">
                          <a:srgbClr val="3399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10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FFCC"/>
                        </a:gs>
                        <a:gs pos="50000">
                          <a:schemeClr val="bg1"/>
                        </a:gs>
                        <a:gs pos="100000">
                          <a:srgbClr val="99FFCC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1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Angsana New" pitchFamily="18" charset="-34"/>
                        </a:rPr>
                        <a:t>6</a:t>
                      </a:r>
                      <a:endParaRPr kumimoji="0" lang="th-TH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99FF"/>
                        </a:gs>
                        <a:gs pos="50000">
                          <a:schemeClr val="bg1"/>
                        </a:gs>
                        <a:gs pos="100000">
                          <a:srgbClr val="3399FF"/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  <p:sp>
        <p:nvSpPr>
          <p:cNvPr id="28701" name="Rectangle 45"/>
          <p:cNvSpPr>
            <a:spLocks noChangeArrowheads="1"/>
          </p:cNvSpPr>
          <p:nvPr/>
        </p:nvSpPr>
        <p:spPr bwMode="auto">
          <a:xfrm>
            <a:off x="4284663" y="2989263"/>
            <a:ext cx="18415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60000"/>
              </a:lnSpc>
              <a:spcBef>
                <a:spcPct val="20000"/>
              </a:spcBef>
            </a:pPr>
            <a:endParaRPr lang="en-US" b="1"/>
          </a:p>
        </p:txBody>
      </p:sp>
      <p:sp>
        <p:nvSpPr>
          <p:cNvPr id="28702" name="TextBox 5"/>
          <p:cNvSpPr txBox="1">
            <a:spLocks noChangeArrowheads="1"/>
          </p:cNvSpPr>
          <p:nvPr/>
        </p:nvSpPr>
        <p:spPr bwMode="auto">
          <a:xfrm>
            <a:off x="214282" y="4572008"/>
            <a:ext cx="8715436" cy="215443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Remark: </a:t>
            </a:r>
            <a:r>
              <a:rPr lang="en-US" sz="2200" dirty="0" smtClean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Thailand and Cambodia aim to increase 5 border checkpoints as follow: </a:t>
            </a:r>
            <a:endParaRPr lang="th-TH" sz="2200" dirty="0" smtClean="0">
              <a:solidFill>
                <a:srgbClr val="0000CC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sz="1800" b="1" dirty="0" smtClean="0">
                <a:solidFill>
                  <a:srgbClr val="0000CC"/>
                </a:solidFill>
                <a:cs typeface="+mj-cs"/>
              </a:rPr>
              <a:t>                    (1) </a:t>
            </a:r>
            <a:r>
              <a:rPr lang="en-US" sz="2200" dirty="0" smtClean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One</a:t>
            </a:r>
            <a:r>
              <a:rPr lang="en-US" sz="1800" b="1" dirty="0" smtClean="0">
                <a:solidFill>
                  <a:srgbClr val="0000CC"/>
                </a:solidFill>
                <a:cs typeface="+mj-cs"/>
              </a:rPr>
              <a:t> </a:t>
            </a:r>
            <a:r>
              <a:rPr lang="en-US" sz="2200" dirty="0" smtClean="0">
                <a:solidFill>
                  <a:srgbClr val="0000CC"/>
                </a:solidFill>
                <a:latin typeface="Angsana New" pitchFamily="18" charset="-34"/>
                <a:cs typeface="Angsana New" pitchFamily="18" charset="-34"/>
              </a:rPr>
              <a:t>Permanent Border Checkpoint </a:t>
            </a:r>
            <a:r>
              <a:rPr lang="en-US" sz="1800" b="1" dirty="0" smtClean="0">
                <a:solidFill>
                  <a:srgbClr val="0000CC"/>
                </a:solidFill>
                <a:latin typeface="Angsana New" pitchFamily="18" charset="-34"/>
                <a:cs typeface="+mj-cs"/>
              </a:rPr>
              <a:t>:</a:t>
            </a:r>
            <a:r>
              <a:rPr lang="th-TH" sz="1800" b="1" dirty="0" smtClean="0">
                <a:solidFill>
                  <a:srgbClr val="0000CC"/>
                </a:solidFill>
                <a:cs typeface="+mj-cs"/>
              </a:rPr>
              <a:t> </a:t>
            </a:r>
            <a:r>
              <a:rPr lang="en-US" sz="1800" b="1" dirty="0" err="1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Nong</a:t>
            </a:r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Ian, Sa </a:t>
            </a:r>
            <a:r>
              <a:rPr lang="en-US" sz="1800" b="1" dirty="0" err="1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Kaeo</a:t>
            </a:r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Province – Stung </a:t>
            </a:r>
            <a:r>
              <a:rPr lang="en-US" sz="1800" b="1" dirty="0" err="1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Bot</a:t>
            </a:r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,  </a:t>
            </a:r>
            <a:r>
              <a:rPr lang="en-US" sz="1800" b="1" dirty="0" err="1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Banteay</a:t>
            </a:r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1800" b="1" dirty="0" err="1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Meanchey</a:t>
            </a:r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Province</a:t>
            </a:r>
          </a:p>
          <a:p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                   </a:t>
            </a:r>
            <a:r>
              <a:rPr lang="th-TH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(2)  </a:t>
            </a:r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Enhance 4 Temporarily Permitted Areas to be Permanent Border Checkpoints</a:t>
            </a:r>
            <a:r>
              <a:rPr lang="th-TH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as follow:</a:t>
            </a:r>
            <a:endParaRPr lang="th-TH" sz="1800" b="1" dirty="0" smtClean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  <a:p>
            <a:r>
              <a:rPr lang="th-TH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	   </a:t>
            </a:r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An </a:t>
            </a:r>
            <a:r>
              <a:rPr lang="en-US" sz="1800" b="1" dirty="0" err="1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Mah</a:t>
            </a:r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1800" b="1" dirty="0" err="1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Ubon</a:t>
            </a:r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, </a:t>
            </a:r>
            <a:r>
              <a:rPr lang="en-US" sz="1800" b="1" dirty="0" err="1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Rachatani</a:t>
            </a:r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Province  –  An </a:t>
            </a:r>
            <a:r>
              <a:rPr lang="en-US" sz="1800" b="1" dirty="0" err="1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Ses</a:t>
            </a:r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, </a:t>
            </a:r>
            <a:r>
              <a:rPr lang="en-US" sz="1800" b="1" dirty="0" err="1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Preah</a:t>
            </a:r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1800" b="1" dirty="0" err="1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Vihear</a:t>
            </a:r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Province</a:t>
            </a:r>
          </a:p>
          <a:p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	   Ban </a:t>
            </a:r>
            <a:r>
              <a:rPr lang="en-US" sz="1800" b="1" dirty="0" err="1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Khao</a:t>
            </a:r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Din, Sa </a:t>
            </a:r>
            <a:r>
              <a:rPr lang="en-US" sz="1800" b="1" dirty="0" err="1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Kaeo</a:t>
            </a:r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Province      –  Phnom Dai, </a:t>
            </a:r>
            <a:r>
              <a:rPr lang="en-US" sz="1800" b="1" dirty="0" err="1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Battambang</a:t>
            </a:r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Province  </a:t>
            </a:r>
          </a:p>
          <a:p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	   Ban </a:t>
            </a:r>
            <a:r>
              <a:rPr lang="en-US" sz="1800" b="1" dirty="0" err="1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Tha</a:t>
            </a:r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1800" b="1" dirty="0" err="1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Sen</a:t>
            </a:r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, </a:t>
            </a:r>
            <a:r>
              <a:rPr lang="en-US" sz="1800" b="1" dirty="0" err="1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Trat</a:t>
            </a:r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Province               –  </a:t>
            </a:r>
            <a:r>
              <a:rPr lang="en-US" sz="1800" b="1" dirty="0" err="1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Thmor</a:t>
            </a:r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1800" b="1" dirty="0" err="1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Da</a:t>
            </a:r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, </a:t>
            </a:r>
            <a:r>
              <a:rPr lang="en-US" sz="1800" b="1" dirty="0" err="1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Pursart</a:t>
            </a:r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Province </a:t>
            </a:r>
          </a:p>
          <a:p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	   </a:t>
            </a:r>
            <a:r>
              <a:rPr lang="en-US" sz="1800" b="1" dirty="0" err="1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Sai</a:t>
            </a:r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1800" b="1" dirty="0" err="1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Taku</a:t>
            </a:r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, </a:t>
            </a:r>
            <a:r>
              <a:rPr lang="en-US" sz="1800" b="1" dirty="0" err="1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Buri</a:t>
            </a:r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Rum  Province            _  </a:t>
            </a:r>
            <a:r>
              <a:rPr lang="en-US" sz="1800" b="1" dirty="0" err="1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Chup</a:t>
            </a:r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Koki, </a:t>
            </a:r>
            <a:r>
              <a:rPr lang="en-US" sz="1800" b="1" dirty="0" err="1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Oddar</a:t>
            </a:r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1800" b="1" dirty="0" err="1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Meanchey</a:t>
            </a:r>
            <a:r>
              <a:rPr lang="en-US" sz="18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 Provinc</a:t>
            </a:r>
            <a:r>
              <a:rPr lang="en-US" sz="1800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e </a:t>
            </a:r>
            <a:endParaRPr lang="th-TH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31032" y="1772816"/>
          <a:ext cx="8712968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Down Arrow Callout 8"/>
          <p:cNvSpPr/>
          <p:nvPr/>
        </p:nvSpPr>
        <p:spPr>
          <a:xfrm>
            <a:off x="428596" y="0"/>
            <a:ext cx="8352928" cy="1656184"/>
          </a:xfrm>
          <a:prstGeom prst="downArrowCallou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2155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Proportion of Thailand’s Border Trade (Year 2016) </a:t>
            </a:r>
            <a:endParaRPr lang="th-TH" sz="3200" b="1" dirty="0" smtClean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  <a:p>
            <a:pPr algn="ctr">
              <a:defRPr sz="2155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Total Value</a:t>
            </a:r>
            <a:r>
              <a:rPr lang="th-TH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,013,389.20 </a:t>
            </a:r>
            <a:r>
              <a:rPr lang="en-US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Million Baht</a:t>
            </a:r>
            <a:endParaRPr lang="th-TH" sz="3200" b="1" dirty="0" smtClean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720" y="2500306"/>
            <a:ext cx="22797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155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Lao PDR</a:t>
            </a:r>
            <a:r>
              <a:rPr lang="th-TH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20.02 </a:t>
            </a:r>
            <a:r>
              <a:rPr lang="en-US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%</a:t>
            </a:r>
            <a:endParaRPr lang="th-TH" sz="3200" b="1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14612" y="2214554"/>
            <a:ext cx="25003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55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Cambodia</a:t>
            </a:r>
            <a:r>
              <a:rPr lang="th-TH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11.95</a:t>
            </a:r>
            <a:r>
              <a:rPr lang="en-US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%</a:t>
            </a:r>
            <a:endParaRPr lang="th-TH" sz="3200" b="1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43108" y="3786190"/>
            <a:ext cx="2297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155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Myanmar</a:t>
            </a:r>
            <a:r>
              <a:rPr lang="th-TH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18.55</a:t>
            </a:r>
            <a:r>
              <a:rPr lang="en-US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%</a:t>
            </a:r>
            <a:endParaRPr lang="th-TH" sz="3200" b="1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86446" y="2928934"/>
            <a:ext cx="21932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155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Malaysia</a:t>
            </a:r>
            <a:r>
              <a:rPr lang="th-TH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49.48</a:t>
            </a:r>
            <a:r>
              <a:rPr lang="en-US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%</a:t>
            </a:r>
            <a:endParaRPr lang="th-TH" sz="3200" b="1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www.ebooklocator.com/Content/images/map/map_world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07505" y="87576"/>
            <a:ext cx="3816424" cy="1549295"/>
          </a:xfrm>
          <a:prstGeom prst="rect">
            <a:avLst/>
          </a:prstGeom>
          <a:solidFill>
            <a:srgbClr val="FFC000">
              <a:alpha val="0"/>
            </a:srgbClr>
          </a:solidFill>
        </p:spPr>
      </p:pic>
      <p:sp>
        <p:nvSpPr>
          <p:cNvPr id="4" name="Down Arrow Callout 3"/>
          <p:cNvSpPr/>
          <p:nvPr/>
        </p:nvSpPr>
        <p:spPr>
          <a:xfrm>
            <a:off x="179512" y="836712"/>
            <a:ext cx="4464496" cy="792088"/>
          </a:xfrm>
          <a:prstGeom prst="downArrowCallou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1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4860032" y="836712"/>
            <a:ext cx="4032449" cy="792088"/>
          </a:xfrm>
          <a:prstGeom prst="downArrowCallou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539750" y="836613"/>
            <a:ext cx="3887788" cy="46196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151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ea typeface="Tahoma" pitchFamily="34" charset="0"/>
                <a:cs typeface="FreesiaUPC" pitchFamily="34" charset="-34"/>
              </a:rPr>
              <a:t>Thailand-Cambodia Trade Statistics</a:t>
            </a:r>
            <a:endParaRPr lang="th-TH" b="1" dirty="0">
              <a:solidFill>
                <a:srgbClr val="1515FF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4859338" y="879475"/>
            <a:ext cx="4033837" cy="46166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151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ea typeface="Tahoma" pitchFamily="34" charset="0"/>
                <a:cs typeface="FreesiaUPC" pitchFamily="34" charset="-34"/>
              </a:rPr>
              <a:t>Thailand-Cambodia Border Trade Statistics</a:t>
            </a:r>
            <a:endParaRPr lang="th-TH" b="1" dirty="0">
              <a:solidFill>
                <a:srgbClr val="1515FF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1" name="TextBox 3"/>
          <p:cNvSpPr txBox="1">
            <a:spLocks noChangeArrowheads="1"/>
          </p:cNvSpPr>
          <p:nvPr/>
        </p:nvSpPr>
        <p:spPr bwMode="auto">
          <a:xfrm>
            <a:off x="7929587" y="1506538"/>
            <a:ext cx="1106464" cy="338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1435" tIns="45718" rIns="91435" bIns="45718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151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ea typeface="Tahoma" pitchFamily="34" charset="0"/>
                <a:cs typeface="FreesiaUPC" pitchFamily="34" charset="-34"/>
              </a:rPr>
              <a:t>Million (Baht)</a:t>
            </a:r>
            <a:endParaRPr lang="th-TH" sz="1200" b="1" dirty="0">
              <a:solidFill>
                <a:srgbClr val="1515FF"/>
              </a:solidFill>
              <a:latin typeface="FreesiaUPC" pitchFamily="34" charset="-34"/>
              <a:cs typeface="FreesiaUPC" pitchFamily="34" charset="-34"/>
            </a:endParaRPr>
          </a:p>
        </p:txBody>
      </p:sp>
      <p:pic>
        <p:nvPicPr>
          <p:cNvPr id="31757" name="รูปภาพ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24"/>
          <p:cNvSpPr/>
          <p:nvPr/>
        </p:nvSpPr>
        <p:spPr>
          <a:xfrm>
            <a:off x="0" y="0"/>
            <a:ext cx="9324528" cy="646327"/>
          </a:xfrm>
          <a:prstGeom prst="rect">
            <a:avLst/>
          </a:prstGeom>
        </p:spPr>
        <p:txBody>
          <a:bodyPr lIns="91435" tIns="45718" rIns="91435" bIns="45718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Thailand – Cambodia Bilateral Trade and Border Trade</a:t>
            </a:r>
            <a:endParaRPr lang="th-TH" sz="36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13" name="Chart 12"/>
          <p:cNvGraphicFramePr/>
          <p:nvPr/>
        </p:nvGraphicFramePr>
        <p:xfrm>
          <a:off x="0" y="1714488"/>
          <a:ext cx="4643438" cy="4929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Chart 14"/>
          <p:cNvGraphicFramePr/>
          <p:nvPr/>
        </p:nvGraphicFramePr>
        <p:xfrm>
          <a:off x="4500562" y="1714488"/>
          <a:ext cx="464343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500034" y="1428736"/>
            <a:ext cx="1143008" cy="338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1435" tIns="45718" rIns="91435" bIns="45718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1515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esiaUPC" pitchFamily="34" charset="-34"/>
                <a:ea typeface="Tahoma" pitchFamily="34" charset="0"/>
                <a:cs typeface="FreesiaUPC" pitchFamily="34" charset="-34"/>
              </a:rPr>
              <a:t>Million (Baht)</a:t>
            </a:r>
            <a:endParaRPr lang="th-TH" sz="1200" b="1" dirty="0">
              <a:solidFill>
                <a:srgbClr val="1515FF"/>
              </a:solidFill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79512" y="1772816"/>
          <a:ext cx="8821644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Down Arrow Callout 8"/>
          <p:cNvSpPr/>
          <p:nvPr/>
        </p:nvSpPr>
        <p:spPr>
          <a:xfrm>
            <a:off x="0" y="0"/>
            <a:ext cx="9144000" cy="1656184"/>
          </a:xfrm>
          <a:prstGeom prst="downArrowCallou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2155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Proportion of Border Trade and Bilateral Trade between Thailand and Cambodia ,Year 2017 (Jan.-Jul)</a:t>
            </a:r>
            <a:endParaRPr lang="th-TH" sz="3200" b="1" dirty="0" smtClean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3786190"/>
            <a:ext cx="392909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2155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Bilateral Trade</a:t>
            </a:r>
            <a:r>
              <a:rPr lang="th-TH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61.68 </a:t>
            </a:r>
            <a:r>
              <a:rPr lang="en-US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%</a:t>
            </a:r>
            <a:endParaRPr lang="th-TH" sz="3200" b="1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2910" y="2786058"/>
            <a:ext cx="280718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 sz="2155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Border Trade </a:t>
            </a:r>
            <a:r>
              <a:rPr lang="th-TH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38.32 </a:t>
            </a:r>
            <a:r>
              <a:rPr lang="en-US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%</a:t>
            </a:r>
            <a:endParaRPr lang="th-TH" sz="3200" b="1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own Arrow Callout 8"/>
          <p:cNvSpPr/>
          <p:nvPr/>
        </p:nvSpPr>
        <p:spPr>
          <a:xfrm>
            <a:off x="0" y="-24"/>
            <a:ext cx="9144000" cy="1656184"/>
          </a:xfrm>
          <a:prstGeom prst="downArrowCallou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 sz="2155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Proportion of Border Trade</a:t>
            </a:r>
            <a:r>
              <a:rPr lang="th-TH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 smtClean="0">
                <a:solidFill>
                  <a:srgbClr val="0000FF"/>
                </a:solidFill>
                <a:latin typeface="JasmineUPC" pitchFamily="18" charset="-34"/>
                <a:cs typeface="+mj-cs"/>
              </a:rPr>
              <a:t>(</a:t>
            </a:r>
            <a:r>
              <a:rPr lang="en-US" sz="3200" b="1" dirty="0" smtClean="0">
                <a:solidFill>
                  <a:srgbClr val="0000FF"/>
                </a:solidFill>
                <a:latin typeface="JasmineUPC" pitchFamily="18" charset="-34"/>
                <a:cs typeface="+mj-cs"/>
              </a:rPr>
              <a:t>by Province</a:t>
            </a:r>
            <a:r>
              <a:rPr lang="th-TH" sz="3200" b="1" dirty="0" smtClean="0">
                <a:solidFill>
                  <a:srgbClr val="0000FF"/>
                </a:solidFill>
                <a:latin typeface="JasmineUPC" pitchFamily="18" charset="-34"/>
                <a:cs typeface="+mj-cs"/>
              </a:rPr>
              <a:t>) </a:t>
            </a:r>
            <a:r>
              <a:rPr lang="en-US" sz="3200" b="1" dirty="0" smtClean="0">
                <a:solidFill>
                  <a:srgbClr val="0000FF"/>
                </a:solidFill>
                <a:latin typeface="Angsana New" pitchFamily="18" charset="-34"/>
                <a:cs typeface="+mj-cs"/>
              </a:rPr>
              <a:t>Year 2016</a:t>
            </a:r>
            <a:endParaRPr lang="th-TH" sz="3200" b="1" dirty="0" smtClean="0">
              <a:solidFill>
                <a:srgbClr val="0000FF"/>
              </a:solidFill>
              <a:latin typeface="Angsana New" pitchFamily="18" charset="-34"/>
              <a:cs typeface="+mj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 sz="2155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Trade Value</a:t>
            </a:r>
            <a:r>
              <a:rPr lang="th-TH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121</a:t>
            </a:r>
            <a:r>
              <a:rPr lang="th-TH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,098.01 </a:t>
            </a:r>
            <a:r>
              <a:rPr lang="en-US" sz="3200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Million Baht</a:t>
            </a:r>
            <a:endParaRPr lang="th-TH" sz="3200" b="1" dirty="0" smtClean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071538" y="2500306"/>
          <a:ext cx="7286676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86446" y="4000504"/>
            <a:ext cx="18517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Sa </a:t>
            </a:r>
            <a:r>
              <a:rPr lang="en-US" b="1" dirty="0" err="1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Kaeo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55.04%</a:t>
            </a:r>
            <a:endParaRPr lang="th-TH" b="1" dirty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56" y="4286256"/>
            <a:ext cx="1476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Trat</a:t>
            </a:r>
            <a:r>
              <a:rPr lang="en-US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solidFill>
                  <a:srgbClr val="0000FF"/>
                </a:solidFill>
                <a:latin typeface="Angsana New" pitchFamily="18" charset="-34"/>
                <a:cs typeface="Angsana New" pitchFamily="18" charset="-34"/>
              </a:rPr>
              <a:t>27.84%</a:t>
            </a:r>
            <a:endParaRPr lang="th-TH" b="1" dirty="0">
              <a:solidFill>
                <a:srgbClr val="0000FF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85918" y="2500306"/>
            <a:ext cx="2026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Chanthaburi</a:t>
            </a:r>
            <a:r>
              <a:rPr lang="en-US" sz="2400" b="1" dirty="0" smtClean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b="1" dirty="0" smtClean="0">
                <a:solidFill>
                  <a:srgbClr val="FF3300"/>
                </a:solidFill>
                <a:latin typeface="Angsana New" pitchFamily="18" charset="-34"/>
                <a:cs typeface="Angsana New" pitchFamily="18" charset="-34"/>
              </a:rPr>
              <a:t>13.19%</a:t>
            </a:r>
            <a:endParaRPr lang="th-TH" sz="2400" b="1" dirty="0">
              <a:solidFill>
                <a:srgbClr val="FF33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71802" y="2143116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6CA51"/>
                </a:solidFill>
                <a:latin typeface="Angsana New" pitchFamily="18" charset="-34"/>
                <a:cs typeface="Angsana New" pitchFamily="18" charset="-34"/>
              </a:rPr>
              <a:t>Surin</a:t>
            </a:r>
            <a:r>
              <a:rPr lang="en-US" sz="2400" b="1" dirty="0" smtClean="0">
                <a:solidFill>
                  <a:srgbClr val="06CA5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b="1" dirty="0" smtClean="0">
                <a:solidFill>
                  <a:srgbClr val="06CA51"/>
                </a:solidFill>
                <a:latin typeface="Angsana New" pitchFamily="18" charset="-34"/>
                <a:cs typeface="Angsana New" pitchFamily="18" charset="-34"/>
              </a:rPr>
              <a:t> 3.68%</a:t>
            </a:r>
            <a:endParaRPr lang="th-TH" sz="2400" b="1" dirty="0">
              <a:solidFill>
                <a:srgbClr val="06CA5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6248" y="1857364"/>
            <a:ext cx="2326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Ubon</a:t>
            </a:r>
            <a:r>
              <a:rPr lang="en-US" sz="24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Rachathani</a:t>
            </a:r>
            <a:r>
              <a:rPr lang="en-US" sz="24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0.76%</a:t>
            </a:r>
            <a:endParaRPr lang="th-TH" sz="2400" b="1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4071934" y="2643182"/>
            <a:ext cx="42862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 flipH="1">
            <a:off x="4330228" y="2527765"/>
            <a:ext cx="626420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000628" y="2357430"/>
            <a:ext cx="16369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Sri 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Saked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b="1" dirty="0" smtClean="0">
                <a:solidFill>
                  <a:schemeClr val="accent6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0.09%</a:t>
            </a:r>
            <a:endParaRPr lang="th-TH" sz="2400" b="1" dirty="0">
              <a:solidFill>
                <a:schemeClr val="accent6">
                  <a:lumMod val="50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4580261" y="2706359"/>
            <a:ext cx="26922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6" idx="1"/>
          </p:cNvCxnSpPr>
          <p:nvPr/>
        </p:nvCxnSpPr>
        <p:spPr>
          <a:xfrm rot="10800000">
            <a:off x="4714908" y="2571747"/>
            <a:ext cx="285721" cy="165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500034" y="5715016"/>
            <a:ext cx="8143932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Remarks</a:t>
            </a:r>
            <a:r>
              <a:rPr lang="th-TH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  <a:r>
              <a:rPr lang="en-US" sz="20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FTA</a:t>
            </a:r>
            <a:r>
              <a:rPr lang="th-TH" sz="20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Preferences</a:t>
            </a:r>
            <a:r>
              <a:rPr lang="th-TH" sz="20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:</a:t>
            </a:r>
            <a:r>
              <a:rPr lang="th-TH" sz="20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ASEAN</a:t>
            </a:r>
            <a:r>
              <a:rPr lang="th-TH" sz="20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, </a:t>
            </a:r>
            <a:r>
              <a:rPr lang="en-US" sz="20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China</a:t>
            </a:r>
            <a:r>
              <a:rPr lang="th-TH" sz="20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, </a:t>
            </a:r>
            <a:r>
              <a:rPr lang="en-US" sz="20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Korea</a:t>
            </a:r>
            <a:r>
              <a:rPr lang="th-TH" sz="20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, </a:t>
            </a:r>
            <a:r>
              <a:rPr lang="en-US" sz="20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India</a:t>
            </a:r>
            <a:r>
              <a:rPr lang="th-TH" sz="20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, </a:t>
            </a:r>
            <a:r>
              <a:rPr lang="en-US" sz="20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Australia</a:t>
            </a:r>
            <a:r>
              <a:rPr lang="th-TH" sz="20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New Zealand</a:t>
            </a:r>
            <a:r>
              <a:rPr lang="th-TH" sz="20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, </a:t>
            </a:r>
            <a:r>
              <a:rPr lang="en-US" sz="20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Japan</a:t>
            </a:r>
            <a:r>
              <a:rPr lang="th-TH" sz="20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, </a:t>
            </a:r>
            <a:r>
              <a:rPr lang="en-US" sz="20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Peru</a:t>
            </a:r>
            <a:r>
              <a:rPr lang="th-TH" sz="20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ctr"/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GSP Preferences</a:t>
            </a:r>
            <a:r>
              <a:rPr lang="en-US" sz="2000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: USA</a:t>
            </a:r>
            <a:r>
              <a:rPr lang="th-TH" sz="2000" dirty="0" smtClean="0">
                <a:solidFill>
                  <a:schemeClr val="accent6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,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Switzerland</a:t>
            </a:r>
            <a:r>
              <a:rPr lang="th-TH" sz="2000" dirty="0" smtClean="0">
                <a:solidFill>
                  <a:schemeClr val="accent6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,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Russia and United Kingdom</a:t>
            </a:r>
            <a:r>
              <a:rPr lang="th-TH" sz="2000" dirty="0" smtClean="0">
                <a:solidFill>
                  <a:schemeClr val="accent6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,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Norway</a:t>
            </a:r>
            <a:r>
              <a:rPr lang="th-TH" sz="2000" dirty="0" smtClean="0">
                <a:solidFill>
                  <a:schemeClr val="accent6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,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Japan</a:t>
            </a:r>
            <a:endParaRPr lang="th-TH" sz="2000" dirty="0">
              <a:solidFill>
                <a:schemeClr val="accent6">
                  <a:lumMod val="50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785818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tang" pitchFamily="18" charset="-127"/>
                <a:ea typeface="Batang" pitchFamily="18" charset="-127"/>
              </a:rPr>
              <a:t>Overall</a:t>
            </a:r>
            <a:r>
              <a:rPr lang="th-TH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tang" pitchFamily="18" charset="-127"/>
                <a:ea typeface="Batang" pitchFamily="18" charset="-127"/>
              </a:rPr>
              <a:t> – 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tang" pitchFamily="18" charset="-127"/>
                <a:ea typeface="Batang" pitchFamily="18" charset="-127"/>
              </a:rPr>
              <a:t>Exportation by Trade Preferences</a:t>
            </a:r>
            <a:endParaRPr lang="th-TH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atang" pitchFamily="18" charset="-127"/>
              <a:ea typeface="Batang" pitchFamily="18" charset="-127"/>
            </a:endParaRPr>
          </a:p>
        </p:txBody>
      </p:sp>
      <p:grpSp>
        <p:nvGrpSpPr>
          <p:cNvPr id="3" name="Group 10"/>
          <p:cNvGrpSpPr/>
          <p:nvPr/>
        </p:nvGrpSpPr>
        <p:grpSpPr>
          <a:xfrm>
            <a:off x="485804" y="785794"/>
            <a:ext cx="7929618" cy="214314"/>
            <a:chOff x="500034" y="1000108"/>
            <a:chExt cx="7929618" cy="214314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1142976" y="1142984"/>
              <a:ext cx="7286676" cy="158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500034" y="1000108"/>
              <a:ext cx="214314" cy="21431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5" name="Oval 14"/>
            <p:cNvSpPr/>
            <p:nvPr/>
          </p:nvSpPr>
          <p:spPr>
            <a:xfrm>
              <a:off x="785786" y="1000108"/>
              <a:ext cx="214314" cy="21431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graphicFrame>
        <p:nvGraphicFramePr>
          <p:cNvPr id="10" name="Chart 9"/>
          <p:cNvGraphicFramePr/>
          <p:nvPr/>
        </p:nvGraphicFramePr>
        <p:xfrm>
          <a:off x="714348" y="1428736"/>
          <a:ext cx="757242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2910" y="1142984"/>
            <a:ext cx="1714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Million Dollars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14632</TotalTime>
  <Words>1003</Words>
  <Application>Microsoft Office PowerPoint</Application>
  <PresentationFormat>On-screen Show (4:3)</PresentationFormat>
  <Paragraphs>382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    Opportunities and Challenges  Thailand – Cambodia  Border Trade                                               Trade and Investment Cooperation Division       Department of Foreign Trade  </vt:lpstr>
      <vt:lpstr>Slide 2</vt:lpstr>
      <vt:lpstr>Thailand – Neighboring Countries Border Checkpoints</vt:lpstr>
      <vt:lpstr>Thailand – Cambodia Border Checkpoints</vt:lpstr>
      <vt:lpstr>Slide 5</vt:lpstr>
      <vt:lpstr>Slide 6</vt:lpstr>
      <vt:lpstr>Slide 7</vt:lpstr>
      <vt:lpstr>Slide 8</vt:lpstr>
      <vt:lpstr>Overall – Exportation by Trade Preferences</vt:lpstr>
      <vt:lpstr>Slide 10</vt:lpstr>
      <vt:lpstr>Slide 11</vt:lpstr>
      <vt:lpstr>Verification of the origin of goods</vt:lpstr>
      <vt:lpstr>Slide 13</vt:lpstr>
      <vt:lpstr>Slide 14</vt:lpstr>
      <vt:lpstr>Slide 15</vt:lpstr>
      <vt:lpstr>Slide 16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เมียนมาร์..หุ้นส่วนเศรษฐกิจสำคัญ ของเมืองแม่สอด      สำนักความร่วมมือการค้าและการลงทุน กรมการค้าต่างประเทศ</dc:title>
  <dc:creator>user</dc:creator>
  <cp:lastModifiedBy>pawitram</cp:lastModifiedBy>
  <cp:revision>1129</cp:revision>
  <dcterms:created xsi:type="dcterms:W3CDTF">2014-01-09T07:45:06Z</dcterms:created>
  <dcterms:modified xsi:type="dcterms:W3CDTF">2017-09-07T06:47:24Z</dcterms:modified>
</cp:coreProperties>
</file>