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302" r:id="rId4"/>
    <p:sldId id="298" r:id="rId5"/>
    <p:sldId id="283" r:id="rId6"/>
    <p:sldId id="286" r:id="rId7"/>
    <p:sldId id="299" r:id="rId8"/>
    <p:sldId id="300" r:id="rId9"/>
    <p:sldId id="301" r:id="rId10"/>
    <p:sldId id="288" r:id="rId11"/>
    <p:sldId id="30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4AE3-2F7E-489C-BB41-E42600809A21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81B2-E3C3-4214-B077-9785E872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6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AE7B-C0F9-40B9-96BC-8EBA6E4EE38D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B0A94-87F9-4015-BFAE-51551AA0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0A94-87F9-4015-BFAE-51551AA002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images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324600" cy="53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7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7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3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0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ownloads\images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324600" cy="53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4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7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3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5B231-7448-4EAF-824C-FE4A3059119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89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76200" y="304800"/>
            <a:ext cx="1576072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Council for the Development of Cambodia</a:t>
            </a:r>
            <a:endParaRPr lang="en-US" sz="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4F4E7-3E50-492A-BF6E-F584BF01E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76200" y="304800"/>
            <a:ext cx="1576072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Council for the Development of Cambodia</a:t>
            </a:r>
            <a:endParaRPr lang="en-US" sz="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4F4E7-3E50-492A-BF6E-F584BF01E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3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4F4E7-3E50-492A-BF6E-F584BF01E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2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775D-E9F3-48CD-A66F-F5E638524B57}" type="datetimeFigureOut">
              <a:rPr lang="en-US" smtClean="0"/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C753-17EF-48AC-BBDB-44C0DF3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F906-B8CB-47C3-BFF3-A2020563E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74D5-A348-4308-B4B7-64C227EC3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lvisal@yaho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tx2">
              <a:lumMod val="40000"/>
              <a:lumOff val="60000"/>
              <a:alpha val="31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Enlarging Border Trade Potential</a:t>
            </a:r>
            <a:b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through Investments 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629400" cy="2895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Visal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Deputy Director of Public Relations and Promotion </a:t>
            </a:r>
            <a:r>
              <a: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Private Investment </a:t>
            </a:r>
            <a:endParaRPr lang="en-US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Cambodian Investment Board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Council for the Development of Cambodia</a:t>
            </a:r>
          </a:p>
          <a:p>
            <a:endParaRPr lang="en-US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Phnom Penh, September 12</a:t>
            </a:r>
            <a:r>
              <a:rPr lang="en-US" sz="1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Users\CDC\Desktop\Illust Layout\logo\cd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2" y="457200"/>
            <a:ext cx="1246742" cy="14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20150824_061446284_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4" y="533400"/>
            <a:ext cx="9132785" cy="5165373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486241"/>
            <a:ext cx="3809999" cy="127591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6000" dirty="0">
                <a:solidFill>
                  <a:prstClr val="black"/>
                </a:solidFill>
              </a:rPr>
              <a:t/>
            </a:r>
            <a:br>
              <a:rPr lang="en-US" altLang="zh-CN" sz="6000" dirty="0">
                <a:solidFill>
                  <a:prstClr val="black"/>
                </a:solidFill>
              </a:rPr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altLang="zh-CN" sz="3600" dirty="0">
                <a:solidFill>
                  <a:prstClr val="black"/>
                </a:solidFill>
              </a:rPr>
              <a:t/>
            </a:r>
            <a:br>
              <a:rPr lang="en-US" altLang="zh-CN" sz="36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lvisal@yahoo.com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Potential of Border Trade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Length: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km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Border Provinces: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7 each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Border Crossings: (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Steung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Bot 2020, upgrade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other)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Share of Border Trade: 60%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94A58-2F6E-4F39-9FB9-952DBBEA10AF}" type="slidenum">
              <a:rPr lang="en-US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495800" y="2538948"/>
            <a:ext cx="4648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0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Enhance Border Trade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Strategy of Border Provinces’ Economic Cooperation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Physical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Infrastructure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Soft Infrastructure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Cooperation between border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provinces: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Trade Fairs &amp; Exhibitions</a:t>
            </a:r>
          </a:p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Investments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Border Trade Potential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4000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Border Trade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16/02/2006)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9157" y="914400"/>
            <a:ext cx="400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Committed Target 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Total Trade: $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Billion by 2020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 1 of Sub-decree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 (aka. Negative List):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1: Investment Activities Prohibited by Laws: 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2: Investment Activities Not Eligible for Incentives: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 All kinds of commercial activities, wholesales, retails …..; 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Production of garments, textiles, footwear, hats, with investment capital 	less than USD 500,000; 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Production of electrical and electronic appliances and office materials with 	investment capital less than USD 300,000; 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40. Agricultural Production: 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40.1 Paddy &lt; 1,000 ha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40.2 Cash Crops &lt;500 ha</a:t>
            </a:r>
          </a:p>
          <a:p>
            <a:pPr marL="0" indent="0">
              <a:lnSpc>
                <a:spcPct val="10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40.3 Vegetable &lt;5 ha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3: Investment Activities Eligible for Customs Duties Exemption but not Profit Tax Exemption: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94A58-2F6E-4F39-9FB9-952DBBEA10AF}" type="slidenum">
              <a:rPr lang="en-US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Qualified Investment Projects (QIP)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Investment Incentives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    Corporate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Tax: 20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Tax holiday: up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to 9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years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   or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    Special Depreciation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Import Duty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Exemption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Construction materials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Machineries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 Inputs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(export-oriented)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Export Duty Exempt)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Suspension Import VAT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   (inside SEZs)  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94A58-2F6E-4F39-9FB9-952DBBEA10AF}" type="slidenum">
              <a:rPr lang="en-US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495800" y="1088571"/>
            <a:ext cx="449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0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Investment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Guarantee 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discrimination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nationalization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28600" indent="-1778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requirements of local equity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participation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28600" indent="-1778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price controls on products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28600" indent="-1778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restriction on foreign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exchanges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capital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Investment Incentives and Guarantee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C03298-5C16-45D6-817F-F0A69F3FA597}" type="slidenum">
              <a:rPr lang="en-US"/>
              <a:pPr/>
              <a:t>5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6" y="798640"/>
            <a:ext cx="91440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14"/>
          <p:cNvSpPr/>
          <p:nvPr/>
        </p:nvSpPr>
        <p:spPr bwMode="auto">
          <a:xfrm>
            <a:off x="152400" y="1770411"/>
            <a:ext cx="1676400" cy="4206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Poi Pet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O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/>
                <a:cs typeface="Khmer MEF1"/>
              </a:rPr>
              <a:t>'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Neang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Sanco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Poi Pet SEZ</a:t>
            </a:r>
            <a:endParaRPr lang="ja-JP" altLang="en-US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3" name="円/楕円 9"/>
          <p:cNvSpPr/>
          <p:nvPr/>
        </p:nvSpPr>
        <p:spPr bwMode="auto">
          <a:xfrm>
            <a:off x="685800" y="248285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円/楕円 9"/>
          <p:cNvSpPr/>
          <p:nvPr/>
        </p:nvSpPr>
        <p:spPr bwMode="auto">
          <a:xfrm>
            <a:off x="717550" y="236220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6" name="Elbow Connector 25"/>
          <p:cNvCxnSpPr/>
          <p:nvPr/>
        </p:nvCxnSpPr>
        <p:spPr>
          <a:xfrm>
            <a:off x="457200" y="2133600"/>
            <a:ext cx="350837" cy="2206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9"/>
          <p:cNvSpPr/>
          <p:nvPr/>
        </p:nvSpPr>
        <p:spPr bwMode="auto">
          <a:xfrm>
            <a:off x="2406650" y="636905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円/楕円 9"/>
          <p:cNvSpPr/>
          <p:nvPr/>
        </p:nvSpPr>
        <p:spPr bwMode="auto">
          <a:xfrm>
            <a:off x="2322512" y="6462712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円/楕円 9"/>
          <p:cNvSpPr/>
          <p:nvPr/>
        </p:nvSpPr>
        <p:spPr bwMode="auto">
          <a:xfrm>
            <a:off x="2286000" y="636905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円/楕円 9"/>
          <p:cNvSpPr/>
          <p:nvPr/>
        </p:nvSpPr>
        <p:spPr bwMode="auto">
          <a:xfrm>
            <a:off x="2133600" y="6453187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正方形/長方形 14"/>
          <p:cNvSpPr/>
          <p:nvPr/>
        </p:nvSpPr>
        <p:spPr bwMode="auto">
          <a:xfrm>
            <a:off x="28575" y="5735638"/>
            <a:ext cx="1952625" cy="893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Sihanoukville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Sihanoukville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Port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Sihanoukville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 1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H.K.T SEZ</a:t>
            </a:r>
            <a:endParaRPr lang="ja-JP" altLang="en-US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36738" y="6400800"/>
            <a:ext cx="461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871949" y="6019800"/>
            <a:ext cx="1023651" cy="8350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円/楕円 9"/>
          <p:cNvSpPr/>
          <p:nvPr/>
        </p:nvSpPr>
        <p:spPr bwMode="auto">
          <a:xfrm>
            <a:off x="1263650" y="5051234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正方形/長方形 14"/>
          <p:cNvSpPr/>
          <p:nvPr/>
        </p:nvSpPr>
        <p:spPr bwMode="auto">
          <a:xfrm>
            <a:off x="152400" y="4114801"/>
            <a:ext cx="1371600" cy="377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Neang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Kok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Koh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Kong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cxnSp>
        <p:nvCxnSpPr>
          <p:cNvPr id="40" name="Elbow Connector 39"/>
          <p:cNvCxnSpPr/>
          <p:nvPr/>
        </p:nvCxnSpPr>
        <p:spPr>
          <a:xfrm>
            <a:off x="381000" y="4495800"/>
            <a:ext cx="838200" cy="6096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14"/>
          <p:cNvSpPr/>
          <p:nvPr/>
        </p:nvSpPr>
        <p:spPr bwMode="auto">
          <a:xfrm>
            <a:off x="3131376" y="4724400"/>
            <a:ext cx="1041400" cy="3460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Phnom Penh SEZ</a:t>
            </a:r>
            <a:endParaRPr lang="ja-JP" altLang="en-US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42" name="円/楕円 9"/>
          <p:cNvSpPr/>
          <p:nvPr/>
        </p:nvSpPr>
        <p:spPr bwMode="auto">
          <a:xfrm>
            <a:off x="4267200" y="514985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" name="Oval 42"/>
          <p:cNvSpPr/>
          <p:nvPr/>
        </p:nvSpPr>
        <p:spPr>
          <a:xfrm>
            <a:off x="4094575" y="5051234"/>
            <a:ext cx="477426" cy="446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円/楕円 9"/>
          <p:cNvSpPr/>
          <p:nvPr/>
        </p:nvSpPr>
        <p:spPr bwMode="auto">
          <a:xfrm>
            <a:off x="6100762" y="580390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円/楕円 9"/>
          <p:cNvSpPr/>
          <p:nvPr/>
        </p:nvSpPr>
        <p:spPr bwMode="auto">
          <a:xfrm>
            <a:off x="6208712" y="588010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円/楕円 9"/>
          <p:cNvSpPr/>
          <p:nvPr/>
        </p:nvSpPr>
        <p:spPr bwMode="auto">
          <a:xfrm>
            <a:off x="6208712" y="5741988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" name="円/楕円 9"/>
          <p:cNvSpPr/>
          <p:nvPr/>
        </p:nvSpPr>
        <p:spPr bwMode="auto">
          <a:xfrm>
            <a:off x="6019800" y="5870575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14"/>
          <p:cNvSpPr/>
          <p:nvPr/>
        </p:nvSpPr>
        <p:spPr bwMode="auto">
          <a:xfrm>
            <a:off x="6581775" y="5354638"/>
            <a:ext cx="2409825" cy="893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Manhattan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Svay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Rieng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Tai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Seng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Bavet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Dragon King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Bavet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Shandong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Sunshell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Svay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Rieng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en-US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Hi-Park SEZ</a:t>
            </a:r>
            <a:endParaRPr lang="ja-JP" altLang="en-US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49" name="円/楕円 9"/>
          <p:cNvSpPr/>
          <p:nvPr/>
        </p:nvSpPr>
        <p:spPr bwMode="auto">
          <a:xfrm>
            <a:off x="6088062" y="5988050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Oval 49"/>
          <p:cNvSpPr/>
          <p:nvPr/>
        </p:nvSpPr>
        <p:spPr>
          <a:xfrm>
            <a:off x="5943600" y="5605463"/>
            <a:ext cx="457200" cy="577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正方形/長方形 14"/>
          <p:cNvSpPr/>
          <p:nvPr/>
        </p:nvSpPr>
        <p:spPr bwMode="auto">
          <a:xfrm>
            <a:off x="3886200" y="6513513"/>
            <a:ext cx="946150" cy="2682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Kampot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km-KH" altLang="ja-JP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2" name="円/楕円 9"/>
          <p:cNvSpPr/>
          <p:nvPr/>
        </p:nvSpPr>
        <p:spPr bwMode="auto">
          <a:xfrm>
            <a:off x="3146616" y="6478301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4" name="Elbow Connector 53"/>
          <p:cNvCxnSpPr>
            <a:stCxn id="52" idx="4"/>
            <a:endCxn id="51" idx="1"/>
          </p:cNvCxnSpPr>
          <p:nvPr/>
        </p:nvCxnSpPr>
        <p:spPr>
          <a:xfrm rot="16200000" flipH="1">
            <a:off x="3512692" y="6274149"/>
            <a:ext cx="61406" cy="6856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 eaLnBrk="1" hangingPunct="1"/>
            <a:r>
              <a:rPr lang="km-KH" sz="2400" dirty="0" smtClean="0">
                <a:solidFill>
                  <a:schemeClr val="bg1"/>
                </a:solidFill>
                <a:latin typeface="Khmer MEF2" pitchFamily="2" charset="0"/>
                <a:cs typeface="Khmer MEF2" pitchFamily="2" charset="0"/>
              </a:rPr>
              <a:t>តំបន់សេដ្ឋកិច្ចពិសេសនៅកម្ពុជា</a:t>
            </a:r>
            <a:endParaRPr lang="en-US" sz="2600" dirty="0">
              <a:solidFill>
                <a:schemeClr val="bg1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33400" y="2212975"/>
            <a:ext cx="511825" cy="6064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正方形/長方形 14"/>
          <p:cNvSpPr/>
          <p:nvPr/>
        </p:nvSpPr>
        <p:spPr bwMode="auto">
          <a:xfrm>
            <a:off x="2460625" y="5291200"/>
            <a:ext cx="1633949" cy="2049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Kerry </a:t>
            </a:r>
            <a:r>
              <a:rPr lang="en-US" altLang="ja-JP" sz="1100" dirty="0" err="1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Worldbridge</a:t>
            </a:r>
            <a:r>
              <a:rPr lang="en-US" altLang="ja-JP" sz="11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SEZ</a:t>
            </a:r>
            <a:endParaRPr lang="ja-JP" altLang="en-US" sz="11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525780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>
            <a:stCxn id="36" idx="3"/>
          </p:cNvCxnSpPr>
          <p:nvPr/>
        </p:nvCxnSpPr>
        <p:spPr>
          <a:xfrm flipV="1">
            <a:off x="4094574" y="5323172"/>
            <a:ext cx="253588" cy="7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2" idx="2"/>
          </p:cNvCxnSpPr>
          <p:nvPr/>
        </p:nvCxnSpPr>
        <p:spPr>
          <a:xfrm>
            <a:off x="3992880" y="5050566"/>
            <a:ext cx="274320" cy="15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Cambodia’s Special Economic Zones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Application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Registration Certificate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working days)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Letter of Refusal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One-Stop Meeting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(Skip this step for garments &amp; footwear)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Registration Certificate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relevant permits /registrations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Certificates of Incorporation, Tax Registration ….) 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94A58-2F6E-4F39-9FB9-952DBBEA10AF}" type="slidenum">
              <a:rPr lang="en-US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Flow Chart of Investment Application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066800" y="15240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066800" y="3081364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Statute 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 Study 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shareholder is juridical person: </a:t>
            </a:r>
          </a:p>
          <a:p>
            <a:pPr marL="914400" lvl="2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of Attorney </a:t>
            </a:r>
          </a:p>
          <a:p>
            <a:pPr marL="914400" lvl="2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Statute of Parent Companies 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of Passport or ID Card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Indemnification (foreign shareholders)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of Shareholders 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showing location and right to use (title, rental contract …) 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Deposit of 25% of registered capital from commercial banks   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94A58-2F6E-4F39-9FB9-952DBBEA10AF}" type="slidenum">
              <a:rPr lang="en-US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Checklist of Investment Application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992 dated 28/12/2012 by MEF and CDC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94A58-2F6E-4F39-9FB9-952DBBEA10AF}" type="slidenum">
              <a:rPr lang="en-US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Time and Fee of Application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67104"/>
              </p:ext>
            </p:extLst>
          </p:nvPr>
        </p:nvGraphicFramePr>
        <p:xfrm>
          <a:off x="437213" y="1600200"/>
          <a:ext cx="817338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987"/>
                <a:gridCol w="1828800"/>
                <a:gridCol w="17526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(Riel)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(working day)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Investment Project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15,000,000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 Inspection of New Project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100 km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200 km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200 km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6,000,000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8,000,000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Duty Free Exemption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Permit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" y="990600"/>
            <a:ext cx="8915400" cy="5181251"/>
            <a:chOff x="152400" y="1218441"/>
            <a:chExt cx="8915400" cy="5181251"/>
          </a:xfrm>
        </p:grpSpPr>
        <p:sp>
          <p:nvSpPr>
            <p:cNvPr id="3" name="Rectangle 2"/>
            <p:cNvSpPr/>
            <p:nvPr/>
          </p:nvSpPr>
          <p:spPr>
            <a:xfrm>
              <a:off x="179294" y="1218441"/>
              <a:ext cx="4419600" cy="15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Open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economy</a:t>
              </a:r>
              <a:endParaRPr lang="en-US" altLang="ja-JP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Equal </a:t>
              </a: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treatment of all investors  </a:t>
              </a:r>
              <a:endParaRPr lang="en-US" altLang="ja-JP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spc="-4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No </a:t>
              </a:r>
              <a:r>
                <a:rPr lang="en-US" altLang="ja-JP" sz="1500" spc="-4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requirement of local equity participation</a:t>
              </a: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No price controls on products or services</a:t>
              </a: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No restriction on foreign currencies 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convertibility</a:t>
              </a:r>
              <a:endParaRPr lang="en-US" altLang="ja-JP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9294" y="2362200"/>
              <a:ext cx="4173537" cy="1255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Sound macroeconomic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environment</a:t>
              </a:r>
              <a:endPara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indent="-228600"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500" spc="-20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fastest growing economy in the world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during the 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last two decades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average growth rate: 7.7%)</a:t>
              </a:r>
              <a:endPara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indent="-228600"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Low &amp; manageable inflation rate (under 5%)</a:t>
              </a:r>
            </a:p>
            <a:p>
              <a:pPr marL="228600" indent="-228600"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Stable exchange rate (USD 1 = 4000 </a:t>
              </a:r>
              <a:r>
                <a:rPr lang="en-US" sz="150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 5</a:t>
              </a:r>
              <a:r>
                <a:rPr lang="en-US" sz="150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%)</a:t>
              </a:r>
              <a:endParaRPr lang="en-US" sz="15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Clr>
                  <a:prstClr val="black"/>
                </a:buClr>
                <a:defRPr/>
              </a:pPr>
              <a:endPara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0169" y="1220308"/>
              <a:ext cx="4378325" cy="947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Competitive labor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force</a:t>
              </a:r>
              <a:endPara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Reasonable wage: (minimum wage in 2017: </a:t>
              </a: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153)</a:t>
              </a:r>
              <a:endParaRPr lang="en-US" altLang="ja-JP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Young 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dynamic labor 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150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orce (median age 24 years old)</a:t>
              </a:r>
              <a:endParaRPr lang="en-US" altLang="ja-JP" sz="15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294" y="3657600"/>
              <a:ext cx="44196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Competitive investment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incentives</a:t>
              </a:r>
              <a:endPara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Low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corporate tax: 20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endPara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Tax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holiday: 0%  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up to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 years </a:t>
              </a:r>
              <a:endPara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Full </a:t>
              </a: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import duty exemption 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(production </a:t>
              </a: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equipment and 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machineries</a:t>
              </a:r>
              <a:r>
                <a:rPr lang="en-US" altLang="ja-JP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contraction material, production </a:t>
              </a:r>
              <a:r>
                <a:rPr lang="en-US" altLang="ja-JP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inputs)</a:t>
              </a:r>
              <a:endParaRPr lang="en-US" altLang="ja-JP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5029200"/>
              <a:ext cx="4249737" cy="13704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58738"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One stop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service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Information &amp; Application</a:t>
              </a: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Fast-Track Investment Approval Process: all documents will be </a:t>
              </a: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processed within </a:t>
              </a: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only 28 working </a:t>
              </a: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days. </a:t>
              </a:r>
              <a:endParaRPr lang="en-US" sz="1500" spc="-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Customs Duty &amp; Tax Exemption</a:t>
              </a:r>
            </a:p>
            <a:p>
              <a:pPr marL="228600" lvl="1" indent="-22860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Visa &amp; Work </a:t>
              </a: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Permit</a:t>
              </a:r>
              <a:endParaRPr lang="en-US" sz="1500" spc="-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2328598"/>
              <a:ext cx="4097338" cy="102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Strategic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location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indent="-228600"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Center </a:t>
              </a:r>
              <a:r>
                <a:rPr lang="en-US" sz="1500" spc="-2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sz="1500" spc="-2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ASEAN and Mekong sub-region</a:t>
              </a:r>
              <a:endPara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193040"/>
              <a:ext cx="4419600" cy="1872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14000"/>
                </a:lnSpc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Market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access and Preferential </a:t>
              </a: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trading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status</a:t>
              </a:r>
              <a:endPara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ASEAN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Market (AEC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ASEAN 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 China, Japan, Korea, India, Australia &amp; New Zealand (RCEP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EU (EBA) </a:t>
              </a:r>
              <a:endPara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GSP: 32countries</a:t>
              </a:r>
            </a:p>
            <a:p>
              <a:pPr marL="236538" lvl="1" indent="-236538">
                <a:lnSpc>
                  <a:spcPct val="114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MFN: WTO</a:t>
              </a:r>
              <a:r>
                <a:rPr lang="en-US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members</a:t>
              </a:r>
              <a:endPara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98894" y="3995241"/>
              <a:ext cx="4286065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0988" lvl="1" indent="-222250">
                <a:lnSpc>
                  <a:spcPct val="9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endParaRPr lang="en-US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" name="Object 5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46287"/>
              </p:ext>
            </p:extLst>
          </p:nvPr>
        </p:nvGraphicFramePr>
        <p:xfrm>
          <a:off x="5739434" y="5070856"/>
          <a:ext cx="1692962" cy="92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Microsoft ClipArt Gallery" r:id="rId3" imgW="7399338" imgH="5532438" progId="">
                  <p:embed/>
                </p:oleObj>
              </mc:Choice>
              <mc:Fallback>
                <p:oleObj name="Microsoft ClipArt Gallery" r:id="rId3" imgW="7399338" imgH="553243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434" y="5070856"/>
                        <a:ext cx="1692962" cy="927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815137" y="5217018"/>
            <a:ext cx="804863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EU (EBA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83636"/>
              </p:ext>
            </p:extLst>
          </p:nvPr>
        </p:nvGraphicFramePr>
        <p:xfrm>
          <a:off x="7438083" y="4994646"/>
          <a:ext cx="1580411" cy="1018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Clip" r:id="rId5" imgW="4579938" imgH="2309813" progId="">
                  <p:embed/>
                </p:oleObj>
              </mc:Choice>
              <mc:Fallback>
                <p:oleObj name="Clip" r:id="rId5" imgW="4579938" imgH="2309813" progId="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083" y="4994646"/>
                        <a:ext cx="1580411" cy="10180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rc_mi" descr="http://investvine.com/wp-content/uploads/AEC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8780" y="4978923"/>
            <a:ext cx="1030654" cy="102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28509"/>
            <a:ext cx="2133600" cy="365125"/>
          </a:xfrm>
        </p:spPr>
        <p:txBody>
          <a:bodyPr/>
          <a:lstStyle/>
          <a:p>
            <a:fld id="{9B84F4E7-3E50-492A-BF6E-F584BF01E9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167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Reasons to Invest in Cambodia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2915" y="685800"/>
            <a:ext cx="86724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681</Words>
  <Application>Microsoft Office PowerPoint</Application>
  <PresentationFormat>On-screen Show (4:3)</PresentationFormat>
  <Paragraphs>163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Khmer MEF1</vt:lpstr>
      <vt:lpstr>Khmer MEF2</vt:lpstr>
      <vt:lpstr>Symbol</vt:lpstr>
      <vt:lpstr>Times New Roman</vt:lpstr>
      <vt:lpstr>Wingdings</vt:lpstr>
      <vt:lpstr>Office Theme</vt:lpstr>
      <vt:lpstr>1_Office Theme</vt:lpstr>
      <vt:lpstr>Microsoft ClipArt Gallery</vt:lpstr>
      <vt:lpstr>Clip</vt:lpstr>
      <vt:lpstr>Enlarging Border Trade Potential through Investments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Mr. LIM VISAL</cp:lastModifiedBy>
  <cp:revision>195</cp:revision>
  <cp:lastPrinted>2017-08-11T10:00:23Z</cp:lastPrinted>
  <dcterms:created xsi:type="dcterms:W3CDTF">2016-11-10T03:56:07Z</dcterms:created>
  <dcterms:modified xsi:type="dcterms:W3CDTF">2017-09-11T04:59:44Z</dcterms:modified>
</cp:coreProperties>
</file>