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2" r:id="rId3"/>
    <p:sldId id="259" r:id="rId4"/>
    <p:sldId id="261" r:id="rId5"/>
  </p:sldIdLst>
  <p:sldSz cx="9144000" cy="6858000" type="screen4x3"/>
  <p:notesSz cx="6797675" cy="98567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B4C7E7"/>
    <a:srgbClr val="0000FF"/>
    <a:srgbClr val="EAEFF7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73B8-4FA6-4BD8-BF59-F7AB087439CB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F0B90-7E7E-43B8-A569-B76A5CE293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874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23002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22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70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67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379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154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60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882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410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54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08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807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45F4-E08B-44B3-AE09-7C8AA416D4ED}" type="datetimeFigureOut">
              <a:rPr lang="th-TH" smtClean="0"/>
              <a:t>11/09/60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AFAA-2606-48AD-B9D2-B9FB54B85A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73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"/>
          <p:cNvSpPr txBox="1">
            <a:spLocks noChangeArrowheads="1"/>
          </p:cNvSpPr>
          <p:nvPr/>
        </p:nvSpPr>
        <p:spPr bwMode="auto">
          <a:xfrm>
            <a:off x="254000" y="104775"/>
            <a:ext cx="8215313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 altLang="th-TH" sz="25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eaLnBrk="1" hangingPunct="1">
              <a:spcBef>
                <a:spcPct val="50000"/>
              </a:spcBef>
            </a:pPr>
            <a:endParaRPr lang="th-TH" altLang="th-TH" sz="1200" b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en-US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Total Trade volume 				</a:t>
            </a:r>
            <a:r>
              <a:rPr lang="th-TH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32,010.82</a:t>
            </a:r>
            <a:r>
              <a:rPr lang="th-TH" altLang="th-TH" sz="25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en-US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Million USD</a:t>
            </a:r>
            <a:endParaRPr lang="th-TH" altLang="th-TH" sz="2500" b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en-US" altLang="th-TH" sz="2500" b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Total </a:t>
            </a:r>
            <a:r>
              <a:rPr lang="en-US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Border and Cross </a:t>
            </a:r>
            <a:r>
              <a:rPr lang="en-US" altLang="th-TH" sz="2500" b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Border </a:t>
            </a:r>
            <a:r>
              <a:rPr lang="en-US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Trade volume</a:t>
            </a:r>
            <a:r>
              <a:rPr lang="th-TH" altLang="th-TH" sz="2500" b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       </a:t>
            </a:r>
            <a:r>
              <a:rPr lang="th-TH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16,202.55 </a:t>
            </a:r>
            <a:r>
              <a:rPr lang="en-US" altLang="th-TH" sz="2500" b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Million </a:t>
            </a:r>
            <a:r>
              <a:rPr lang="en-US" altLang="th-TH" sz="2500" b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USD</a:t>
            </a:r>
            <a:endParaRPr lang="th-TH" altLang="th-TH" sz="2500" b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eaLnBrk="1" hangingPunct="1"/>
            <a:r>
              <a:rPr lang="en-US" altLang="th-TH" sz="25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Or in percentage 				</a:t>
            </a:r>
            <a:r>
              <a:rPr lang="th-TH" altLang="th-TH" sz="25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 50.62  </a:t>
            </a:r>
            <a:r>
              <a:rPr lang="th-TH" altLang="th-TH" sz="2500" b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%  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35496" y="38463"/>
            <a:ext cx="8665742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000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r>
              <a:rPr lang="en-US" sz="4000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ea typeface="Arial Unicode MS" pitchFamily="34" charset="-128"/>
                <a:cs typeface="TH Niramit AS" panose="02000506000000020004" pitchFamily="2" charset="-34"/>
              </a:rPr>
              <a:t>Trade volume between Thailand and CLMV 2016</a:t>
            </a:r>
            <a:endParaRPr lang="th-TH" sz="4000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ea typeface="Arial Unicode MS" pitchFamily="34" charset="-128"/>
              <a:cs typeface="TH Niramit AS" panose="02000506000000020004" pitchFamily="2" charset="-34"/>
            </a:endParaRPr>
          </a:p>
        </p:txBody>
      </p:sp>
      <p:graphicFrame>
        <p:nvGraphicFramePr>
          <p:cNvPr id="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38591"/>
              </p:ext>
            </p:extLst>
          </p:nvPr>
        </p:nvGraphicFramePr>
        <p:xfrm>
          <a:off x="251520" y="2165279"/>
          <a:ext cx="8676456" cy="4330689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{3C2FFA5D-87B4-456A-9821-1D502468CF0F}</a:tableStyleId>
              </a:tblPr>
              <a:tblGrid>
                <a:gridCol w="770309"/>
                <a:gridCol w="1078482"/>
                <a:gridCol w="1213487"/>
                <a:gridCol w="1328649"/>
                <a:gridCol w="1463655"/>
                <a:gridCol w="1281744"/>
                <a:gridCol w="1540130"/>
              </a:tblGrid>
              <a:tr h="17652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ลำดับ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ประเทศ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มูลค่าการค้า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กับทั่วโลก</a:t>
                      </a:r>
                      <a:endParaRPr kumimoji="0" lang="en-US" sz="24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(A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มูลค่าการค้าทั้งหมดกับไทย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B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มูลค่าการค้ากับไทยเทียบทั่วโลก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คิดเป็น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%</a:t>
                      </a:r>
                      <a:endParaRPr kumimoji="0" lang="th-TH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(B)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เทียบ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(A)</a:t>
                      </a: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มูลค่าการค้าชายแดน หรือผ่านแดน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C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มูลค่าการค้าชายแดน หรือผ่านแดน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คิดเป็น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(C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เทียบ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B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3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1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Vietnam</a:t>
                      </a: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330,200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13,916.34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4.21%</a:t>
                      </a: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1,574.85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11.32%</a:t>
                      </a: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8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2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Myanmar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24,450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6,572.29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26.8%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5,370.42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81.71%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8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3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Lao PDR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7,011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5,904.26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DilleniaUPC" pitchFamily="18" charset="-34"/>
                          <a:cs typeface="DilleniaUPC" pitchFamily="18" charset="-34"/>
                        </a:rPr>
                        <a:t>84.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DilleniaUPC" pitchFamily="18" charset="-34"/>
                          <a:cs typeface="DilleniaUPC" pitchFamily="18" charset="-34"/>
                        </a:rPr>
                        <a:t>2%</a:t>
                      </a: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5,797.34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98.19%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8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4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Cambodia</a:t>
                      </a: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C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21,082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5,632.00</a:t>
                      </a:r>
                      <a:endParaRPr lang="th-TH" sz="2500" b="1" i="0" u="none" strike="noStrike" dirty="0">
                        <a:solidFill>
                          <a:srgbClr val="C00000"/>
                        </a:solidFill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26.</a:t>
                      </a: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6%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C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3,459.94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61.59%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684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Total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382,743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32,024.89</a:t>
                      </a:r>
                      <a:endParaRPr lang="th-TH" sz="2500" b="1" i="0" u="none" strike="noStrike" dirty="0">
                        <a:solidFill>
                          <a:srgbClr val="000000"/>
                        </a:solidFill>
                        <a:effectLst/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8.36</a:t>
                      </a: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16,202.55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50.62</a:t>
                      </a:r>
                      <a:r>
                        <a:rPr kumimoji="0" lang="en-US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DilleniaUPC" pitchFamily="18" charset="-34"/>
                          <a:cs typeface="DilleniaUPC" pitchFamily="18" charset="-34"/>
                        </a:rPr>
                        <a:t>%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91439" marR="9143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45" name="Text Box 1066"/>
          <p:cNvSpPr txBox="1">
            <a:spLocks noChangeArrowheads="1"/>
          </p:cNvSpPr>
          <p:nvPr/>
        </p:nvSpPr>
        <p:spPr bwMode="auto">
          <a:xfrm>
            <a:off x="6978316" y="1796850"/>
            <a:ext cx="198947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Volume</a:t>
            </a:r>
            <a:r>
              <a:rPr lang="th-TH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altLang="th-TH" sz="2300" b="1" i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: </a:t>
            </a:r>
            <a:r>
              <a:rPr lang="en-US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Million USD</a:t>
            </a:r>
            <a:endParaRPr lang="th-TH" altLang="th-TH" sz="2300" b="1" i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214313" y="6496050"/>
            <a:ext cx="712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 eaLnBrk="1" hangingPunct="1"/>
            <a:r>
              <a:rPr lang="en-US" altLang="th-TH" sz="20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Sources: </a:t>
            </a:r>
            <a:r>
              <a:rPr lang="th-TH" altLang="th-TH" sz="2000" dirty="0">
                <a:latin typeface="DilleniaUPC" panose="02020603050405020304" pitchFamily="18" charset="-34"/>
                <a:cs typeface="DilleniaUPC" panose="02020603050405020304" pitchFamily="18" charset="-34"/>
              </a:rPr>
              <a:t>1. </a:t>
            </a:r>
            <a:r>
              <a:rPr lang="en-US" altLang="th-TH" sz="20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Ministry of Commerce of Thailand 2. </a:t>
            </a:r>
            <a:r>
              <a:rPr lang="en-US" altLang="th-TH" sz="2000" dirty="0">
                <a:latin typeface="DilleniaUPC" panose="02020603050405020304" pitchFamily="18" charset="-34"/>
                <a:cs typeface="DilleniaUPC" panose="02020603050405020304" pitchFamily="18" charset="-34"/>
              </a:rPr>
              <a:t>Central Intelligence Agency (CIA) 2016</a:t>
            </a:r>
            <a:endParaRPr lang="en-US" altLang="th-TH" sz="1200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pic>
        <p:nvPicPr>
          <p:cNvPr id="4098" name="Picture 2" descr="http://www.mrsimcard.com/images/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3" y="543562"/>
            <a:ext cx="1714510" cy="1378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57725" y="2157413"/>
            <a:ext cx="1427163" cy="43386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80288" y="2159000"/>
            <a:ext cx="1574800" cy="43449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 Box 1066"/>
          <p:cNvSpPr txBox="1">
            <a:spLocks noChangeArrowheads="1"/>
          </p:cNvSpPr>
          <p:nvPr/>
        </p:nvSpPr>
        <p:spPr bwMode="auto">
          <a:xfrm>
            <a:off x="7561053" y="6515469"/>
            <a:ext cx="13809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0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 USD =</a:t>
            </a:r>
            <a:r>
              <a:rPr lang="th-TH" altLang="th-TH" sz="20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35</a:t>
            </a:r>
            <a:r>
              <a:rPr lang="en-US" altLang="th-TH" sz="2000" b="1" i="1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Baht </a:t>
            </a:r>
            <a:endParaRPr lang="th-TH" altLang="th-TH" sz="2000" b="1" i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1405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58736"/>
              </p:ext>
            </p:extLst>
          </p:nvPr>
        </p:nvGraphicFramePr>
        <p:xfrm>
          <a:off x="359345" y="1104074"/>
          <a:ext cx="8293768" cy="520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752"/>
                <a:gridCol w="1962752"/>
                <a:gridCol w="2286072"/>
                <a:gridCol w="2082192"/>
              </a:tblGrid>
              <a:tr h="521556">
                <a:tc gridSpan="4">
                  <a:txBody>
                    <a:bodyPr/>
                    <a:lstStyle/>
                    <a:p>
                      <a:r>
                        <a:rPr lang="th-TH" sz="2800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การค้าระหว่างประเทศไทย-กัมพูชา</a:t>
                      </a:r>
                      <a:endParaRPr lang="th-TH" sz="2800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05301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รายการ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ปี </a:t>
                      </a:r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2015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ปี </a:t>
                      </a:r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2016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Growth</a:t>
                      </a:r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</a:t>
                      </a:r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Total 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5,390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632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4.49%</a:t>
                      </a:r>
                      <a:endParaRPr lang="th-TH" sz="2400" b="1" dirty="0" smtClean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Export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4,773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89%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4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679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(83%)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-1.96%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Import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617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(11%)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  953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(17%)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54.43%</a:t>
                      </a:r>
                      <a:endParaRPr lang="th-TH" sz="2400" b="1" dirty="0" smtClean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01103">
                <a:tc gridSpan="4"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การค้าชายแดนไทย-กัมพูชา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4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รายการ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ปี </a:t>
                      </a:r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2015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ปี </a:t>
                      </a:r>
                      <a:r>
                        <a:rPr lang="en-US" sz="2400" b="1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2016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Growth</a:t>
                      </a:r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(</a:t>
                      </a:r>
                      <a:r>
                        <a:rPr lang="en-US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Total 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3,573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itchFamily="18" charset="-34"/>
                          <a:ea typeface="Arial Unicode MS" pitchFamily="34" charset="-128"/>
                          <a:cs typeface="DilleniaUPC" pitchFamily="18" charset="-34"/>
                        </a:rPr>
                        <a:t>3,459.94</a:t>
                      </a:r>
                      <a:endParaRPr lang="th-TH" sz="2400" dirty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-3.18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Export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2,991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(84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itchFamily="18" charset="-34"/>
                          <a:ea typeface="Arial Unicode MS" pitchFamily="34" charset="-128"/>
                          <a:cs typeface="DilleniaUPC" pitchFamily="18" charset="-34"/>
                        </a:rPr>
                        <a:t>        2,897.76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(84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-3.12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5215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Import</a:t>
                      </a:r>
                      <a:endParaRPr lang="th-TH" sz="2800" b="1" dirty="0"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       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582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.00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(16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DilleniaUPC" pitchFamily="18" charset="-34"/>
                          <a:ea typeface="Arial Unicode MS" pitchFamily="34" charset="-128"/>
                          <a:cs typeface="DilleniaUPC" pitchFamily="18" charset="-34"/>
                        </a:rPr>
                        <a:t>         562.18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(16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0000FF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-3.48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DilleniaUPC" panose="02020603050405020304" pitchFamily="18" charset="-34"/>
                          <a:cs typeface="DilleniaUPC" panose="02020603050405020304" pitchFamily="18" charset="-34"/>
                        </a:rPr>
                        <a:t>%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DilleniaUPC" panose="02020603050405020304" pitchFamily="18" charset="-34"/>
                        <a:cs typeface="DilleniaUPC" panose="02020603050405020304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9153" y="317633"/>
            <a:ext cx="6574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เทียบมูลค่าการค้าไทย-กัมพูชา ระหว่างปี 2015-2016</a:t>
            </a:r>
            <a:endParaRPr lang="th-TH" sz="30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6" name="Text Box 1066"/>
          <p:cNvSpPr txBox="1">
            <a:spLocks noChangeArrowheads="1"/>
          </p:cNvSpPr>
          <p:nvPr/>
        </p:nvSpPr>
        <p:spPr bwMode="auto">
          <a:xfrm>
            <a:off x="6785811" y="740652"/>
            <a:ext cx="198947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Volume</a:t>
            </a:r>
            <a:r>
              <a:rPr lang="th-TH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altLang="th-TH" sz="2300" b="1" i="1" dirty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: </a:t>
            </a:r>
            <a:r>
              <a:rPr lang="en-US" altLang="th-TH" sz="2300" b="1" i="1" dirty="0" smtClean="0">
                <a:solidFill>
                  <a:srgbClr val="0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Million USD</a:t>
            </a:r>
            <a:endParaRPr lang="th-TH" altLang="th-TH" sz="2300" b="1" i="1" dirty="0">
              <a:solidFill>
                <a:srgbClr val="0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192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th-TH" dirty="0">
                <a:latin typeface="DilleniaUPC" panose="02020603050405020304" pitchFamily="18" charset="-34"/>
                <a:cs typeface="DilleniaUPC" panose="02020603050405020304" pitchFamily="18" charset="-34"/>
              </a:rPr>
              <a:t>Sources: </a:t>
            </a:r>
            <a:r>
              <a:rPr lang="en-US" altLang="th-TH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Ministry </a:t>
            </a:r>
            <a:r>
              <a:rPr lang="en-US" altLang="th-TH" dirty="0">
                <a:latin typeface="DilleniaUPC" panose="02020603050405020304" pitchFamily="18" charset="-34"/>
                <a:cs typeface="DilleniaUPC" panose="02020603050405020304" pitchFamily="18" charset="-34"/>
              </a:rPr>
              <a:t>of Commerce of Thailand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335571" y="2136808"/>
            <a:ext cx="8317542" cy="53901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5571" y="4742891"/>
            <a:ext cx="8317542" cy="53901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4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TextBox 4"/>
          <p:cNvSpPr txBox="1">
            <a:spLocks noChangeArrowheads="1"/>
          </p:cNvSpPr>
          <p:nvPr/>
        </p:nvSpPr>
        <p:spPr bwMode="auto">
          <a:xfrm>
            <a:off x="4787900" y="3138488"/>
            <a:ext cx="18727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r>
              <a:rPr lang="en-US" altLang="th-TH" sz="3200" b="1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Cambodia</a:t>
            </a:r>
            <a:endParaRPr lang="th-TH" altLang="th-TH" sz="3200" b="1" dirty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6" name="Teardrop 5"/>
          <p:cNvSpPr/>
          <p:nvPr/>
        </p:nvSpPr>
        <p:spPr>
          <a:xfrm rot="8215040">
            <a:off x="3436938" y="3889375"/>
            <a:ext cx="228600" cy="242888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34924" y="5437188"/>
            <a:ext cx="4537075" cy="1366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Border Trade Volume with Cambodia (2016) </a:t>
            </a:r>
            <a:endParaRPr lang="th-TH" sz="2000" b="1" dirty="0">
              <a:solidFill>
                <a:srgbClr val="3333FF"/>
              </a:solidFill>
              <a:latin typeface="DilleniaUPC" pitchFamily="18" charset="-34"/>
              <a:ea typeface="Arial Unicode MS" pitchFamily="34" charset="-128"/>
              <a:cs typeface="DilleniaUPC" pitchFamily="18" charset="-3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Total Trade Volume</a:t>
            </a: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	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3,459.94    </a:t>
            </a: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Million USD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      </a:t>
            </a:r>
            <a:r>
              <a:rPr lang="th-TH" sz="1800" b="1" dirty="0">
                <a:solidFill>
                  <a:srgbClr val="FF0000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-3.</a:t>
            </a:r>
            <a:r>
              <a:rPr lang="en-US" sz="1800" b="1" dirty="0">
                <a:solidFill>
                  <a:srgbClr val="FF0000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18%</a:t>
            </a:r>
            <a:r>
              <a:rPr lang="th-TH" sz="1800" b="1" dirty="0">
                <a:solidFill>
                  <a:srgbClr val="006600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</a:t>
            </a:r>
          </a:p>
          <a:p>
            <a:pPr>
              <a:defRPr/>
            </a:pP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r>
              <a:rPr lang="en-US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Export</a:t>
            </a: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	 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	2,897.76 </a:t>
            </a: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 Million </a:t>
            </a:r>
            <a:r>
              <a:rPr lang="en-US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USD</a:t>
            </a: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Import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	  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	  562.18 </a:t>
            </a: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 Million </a:t>
            </a:r>
            <a:r>
              <a:rPr lang="en-US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USD</a:t>
            </a: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</a:p>
          <a:p>
            <a:pPr>
              <a:defRPr/>
            </a:pPr>
            <a:r>
              <a:rPr lang="th-TH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Trade Balance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                2,335.58 </a:t>
            </a:r>
            <a:r>
              <a:rPr lang="en-US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Million </a:t>
            </a:r>
            <a:r>
              <a:rPr lang="en-US" sz="18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USD</a:t>
            </a:r>
            <a:r>
              <a:rPr lang="th-TH" sz="18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            </a:t>
            </a:r>
            <a:endParaRPr lang="th-TH" sz="1800" b="1" dirty="0">
              <a:solidFill>
                <a:srgbClr val="3333FF"/>
              </a:solidFill>
              <a:latin typeface="DilleniaUPC" pitchFamily="18" charset="-34"/>
              <a:ea typeface="Arial Unicode MS" pitchFamily="34" charset="-128"/>
              <a:cs typeface="DilleniaUPC" pitchFamily="18" charset="-34"/>
            </a:endParaRPr>
          </a:p>
        </p:txBody>
      </p:sp>
      <p:sp>
        <p:nvSpPr>
          <p:cNvPr id="87046" name="TextBox 7"/>
          <p:cNvSpPr txBox="1">
            <a:spLocks noChangeArrowheads="1"/>
          </p:cNvSpPr>
          <p:nvPr/>
        </p:nvSpPr>
        <p:spPr bwMode="auto">
          <a:xfrm>
            <a:off x="1559498" y="3835282"/>
            <a:ext cx="19285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ด่านคลองใหญ่ จ.ตราด </a:t>
            </a:r>
            <a:endParaRPr lang="en-US" altLang="th-TH" sz="2400" b="1" dirty="0" smtClean="0">
              <a:solidFill>
                <a:srgbClr val="C00000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altLang="th-TH" sz="2400" b="1" dirty="0" smtClean="0">
                <a:solidFill>
                  <a:srgbClr val="0066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963.32</a:t>
            </a:r>
            <a:r>
              <a:rPr lang="th-TH" altLang="th-TH" sz="2400" b="1" dirty="0" smtClean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Million </a:t>
            </a:r>
            <a:r>
              <a:rPr lang="en-US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USD</a:t>
            </a:r>
            <a:r>
              <a:rPr lang="th-TH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endParaRPr lang="th-TH" altLang="th-TH" sz="2400" b="1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9" name="Teardrop 8"/>
          <p:cNvSpPr/>
          <p:nvPr/>
        </p:nvSpPr>
        <p:spPr>
          <a:xfrm rot="8215040">
            <a:off x="3138488" y="3041650"/>
            <a:ext cx="228600" cy="244475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ardrop 11"/>
          <p:cNvSpPr/>
          <p:nvPr/>
        </p:nvSpPr>
        <p:spPr>
          <a:xfrm rot="8215040">
            <a:off x="2995613" y="2636838"/>
            <a:ext cx="228600" cy="242887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" name="Teardrop 12"/>
          <p:cNvSpPr/>
          <p:nvPr/>
        </p:nvSpPr>
        <p:spPr>
          <a:xfrm rot="8215040">
            <a:off x="3282950" y="2144713"/>
            <a:ext cx="228600" cy="242887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" name="Teardrop 13"/>
          <p:cNvSpPr/>
          <p:nvPr/>
        </p:nvSpPr>
        <p:spPr>
          <a:xfrm rot="8215040">
            <a:off x="4192588" y="1458913"/>
            <a:ext cx="228600" cy="242887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" name="Teardrop 14"/>
          <p:cNvSpPr/>
          <p:nvPr/>
        </p:nvSpPr>
        <p:spPr>
          <a:xfrm rot="8215040">
            <a:off x="4697413" y="1484313"/>
            <a:ext cx="228600" cy="242887"/>
          </a:xfrm>
          <a:prstGeom prst="teardrop">
            <a:avLst>
              <a:gd name="adj" fmla="val 120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7052" name="TextBox 15"/>
          <p:cNvSpPr txBox="1">
            <a:spLocks noChangeArrowheads="1"/>
          </p:cNvSpPr>
          <p:nvPr/>
        </p:nvSpPr>
        <p:spPr bwMode="auto">
          <a:xfrm>
            <a:off x="1035429" y="2607212"/>
            <a:ext cx="21953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ด่านบ้านแหลมและ</a:t>
            </a:r>
          </a:p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ด่านบ้านผักกาด จ.</a:t>
            </a:r>
            <a:r>
              <a:rPr lang="th-TH" altLang="th-TH" sz="2400" b="1" dirty="0" smtClean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จันทบุรี </a:t>
            </a:r>
            <a:r>
              <a:rPr lang="th-TH" altLang="th-TH" sz="2400" b="1" dirty="0" smtClean="0">
                <a:solidFill>
                  <a:srgbClr val="0066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129.70</a:t>
            </a:r>
            <a:r>
              <a:rPr lang="th-TH" altLang="th-TH" sz="24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en-US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Million USD</a:t>
            </a:r>
            <a:r>
              <a:rPr lang="th-TH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endParaRPr lang="th-TH" altLang="th-TH" sz="2400" b="1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7053" name="TextBox 16"/>
          <p:cNvSpPr txBox="1">
            <a:spLocks noChangeArrowheads="1"/>
          </p:cNvSpPr>
          <p:nvPr/>
        </p:nvSpPr>
        <p:spPr bwMode="auto">
          <a:xfrm>
            <a:off x="1386775" y="1738213"/>
            <a:ext cx="25817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ด่านอรัญประเทศ จ.สระแก้ว    </a:t>
            </a:r>
          </a:p>
          <a:p>
            <a:r>
              <a:rPr lang="th-TH" altLang="th-TH" sz="2400" b="1" dirty="0" smtClean="0">
                <a:solidFill>
                  <a:srgbClr val="0066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1,706.01</a:t>
            </a:r>
            <a:r>
              <a:rPr lang="th-TH" altLang="th-TH" sz="24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en-US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Million USD</a:t>
            </a:r>
            <a:r>
              <a:rPr lang="th-TH" sz="2400" b="1" dirty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 </a:t>
            </a:r>
            <a:endParaRPr lang="th-TH" altLang="th-TH" sz="2400" b="1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7054" name="TextBox 17"/>
          <p:cNvSpPr txBox="1">
            <a:spLocks noChangeArrowheads="1"/>
          </p:cNvSpPr>
          <p:nvPr/>
        </p:nvSpPr>
        <p:spPr bwMode="auto">
          <a:xfrm>
            <a:off x="3499140" y="770935"/>
            <a:ext cx="32061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ด่านช่องจอม และด่านช่องสะงำ</a:t>
            </a:r>
          </a:p>
          <a:p>
            <a:r>
              <a:rPr lang="th-TH" altLang="th-TH" sz="2400" b="1" dirty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จ.สุรินทร์ </a:t>
            </a:r>
            <a:r>
              <a:rPr lang="th-TH" altLang="th-TH" sz="2400" b="1" dirty="0" smtClean="0">
                <a:solidFill>
                  <a:srgbClr val="0066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109.86 </a:t>
            </a:r>
            <a:r>
              <a:rPr lang="en-US" sz="2400" b="1" dirty="0" smtClean="0">
                <a:solidFill>
                  <a:srgbClr val="3333FF"/>
                </a:solidFill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Million USD</a:t>
            </a:r>
            <a:r>
              <a:rPr lang="th-TH" altLang="th-TH" sz="2400" b="1" dirty="0" smtClean="0">
                <a:solidFill>
                  <a:srgbClr val="C00000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endParaRPr lang="th-TH" altLang="th-TH" sz="2400" b="1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19" name="Up Arrow 18"/>
          <p:cNvSpPr/>
          <p:nvPr/>
        </p:nvSpPr>
        <p:spPr>
          <a:xfrm rot="10640668">
            <a:off x="3568062" y="5702459"/>
            <a:ext cx="288032" cy="312430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7" name="Picture 16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2664296" cy="15595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8" name="Left Arrow 17"/>
          <p:cNvSpPr/>
          <p:nvPr/>
        </p:nvSpPr>
        <p:spPr>
          <a:xfrm rot="2618262">
            <a:off x="2378913" y="1282582"/>
            <a:ext cx="289757" cy="229498"/>
          </a:xfrm>
          <a:prstGeom prst="leftArrow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3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2289" y="531351"/>
            <a:ext cx="8665742" cy="1200329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3600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ea typeface="Arial Unicode MS" pitchFamily="34" charset="-128"/>
                <a:cs typeface="TH Niramit AS" panose="02000506000000020004" pitchFamily="2" charset="-34"/>
              </a:rPr>
              <a:t>ทำอย่างไรให้มูลค่าการค้าระหว่างไทยกับกัมพูชาขยายเป็น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3600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ea typeface="Arial Unicode MS" pitchFamily="34" charset="-128"/>
                <a:cs typeface="TH Niramit AS" panose="02000506000000020004" pitchFamily="2" charset="-34"/>
              </a:rPr>
              <a:t> 15,000 ล้านเหรียญสหรัฐ ภายใน 5 ปี</a:t>
            </a:r>
            <a:endParaRPr lang="th-TH" sz="3600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ea typeface="Arial Unicode MS" pitchFamily="34" charset="-128"/>
              <a:cs typeface="TH Niramit AS" panose="02000506000000020004" pitchFamily="2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289" y="2044620"/>
            <a:ext cx="8665742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ea typeface="Arial Unicode MS" panose="020B0604020202020204" pitchFamily="34" charset="-128"/>
                <a:cs typeface="DilleniaUPC" panose="02020603050405020304" pitchFamily="18" charset="-34"/>
              </a:rPr>
              <a:t> 1. การ</a:t>
            </a:r>
            <a:r>
              <a:rPr lang="th-TH" sz="3200" b="1" dirty="0">
                <a:solidFill>
                  <a:srgbClr val="0000FF"/>
                </a:solidFill>
                <a:latin typeface="DilleniaUPC" panose="02020603050405020304" pitchFamily="18" charset="-34"/>
                <a:ea typeface="Arial Unicode MS" panose="020B0604020202020204" pitchFamily="34" charset="-128"/>
                <a:cs typeface="DilleniaUPC" panose="02020603050405020304" pitchFamily="18" charset="-34"/>
              </a:rPr>
              <a:t>อำนวยความสะดวกและส่งเสริมการค้า</a:t>
            </a:r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ea typeface="Arial Unicode MS" panose="020B0604020202020204" pitchFamily="34" charset="-128"/>
                <a:cs typeface="DilleniaUPC" panose="02020603050405020304" pitchFamily="18" charset="-34"/>
              </a:rPr>
              <a:t>ชายแดน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2</a:t>
            </a:r>
            <a:r>
              <a:rPr lang="th-TH" sz="3200" b="1" dirty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. การพัฒนาและขยายเวลาด่านการค้า</a:t>
            </a:r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ชายแดน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3. การขนส่ง (คน-ของ-รถ)</a:t>
            </a:r>
            <a:endParaRPr lang="en-US" sz="3200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4. </a:t>
            </a:r>
            <a:r>
              <a:rPr lang="th-TH" sz="3200" b="1" dirty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ขยายเวลาการใช้ </a:t>
            </a:r>
            <a:r>
              <a:rPr lang="en-US" sz="3200" b="1" dirty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Border </a:t>
            </a:r>
            <a:r>
              <a:rPr lang="en-US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Pass</a:t>
            </a:r>
            <a:endParaRPr lang="th-TH" sz="3200" b="1" dirty="0" smtClean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5. </a:t>
            </a:r>
            <a:r>
              <a:rPr lang="th-TH" sz="3200" b="1" dirty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การส่งเสริมการ</a:t>
            </a:r>
            <a:r>
              <a:rPr lang="th-TH" sz="3200" b="1" dirty="0" smtClean="0">
                <a:solidFill>
                  <a:srgbClr val="0000FF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ท่องเที่ยว </a:t>
            </a:r>
            <a:endParaRPr lang="en-US" sz="3200" dirty="0">
              <a:solidFill>
                <a:srgbClr val="0000FF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338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400</Words>
  <Application>Microsoft Office PowerPoint</Application>
  <PresentationFormat>On-screen Show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Cordia New</vt:lpstr>
      <vt:lpstr>DilleniaUPC</vt:lpstr>
      <vt:lpstr>FreesiaUPC</vt:lpstr>
      <vt:lpstr>TH Niramit AS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Suppasawat</dc:creator>
  <cp:lastModifiedBy>Suppasawat</cp:lastModifiedBy>
  <cp:revision>104</cp:revision>
  <cp:lastPrinted>2017-09-11T06:09:06Z</cp:lastPrinted>
  <dcterms:created xsi:type="dcterms:W3CDTF">2017-09-06T10:38:41Z</dcterms:created>
  <dcterms:modified xsi:type="dcterms:W3CDTF">2017-09-11T06:09:53Z</dcterms:modified>
</cp:coreProperties>
</file>