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6" r:id="rId2"/>
    <p:sldId id="313" r:id="rId3"/>
    <p:sldId id="360" r:id="rId4"/>
    <p:sldId id="362" r:id="rId5"/>
    <p:sldId id="363" r:id="rId6"/>
    <p:sldId id="361" r:id="rId7"/>
    <p:sldId id="365" r:id="rId8"/>
    <p:sldId id="367" r:id="rId9"/>
    <p:sldId id="364" r:id="rId10"/>
    <p:sldId id="368" r:id="rId11"/>
    <p:sldId id="372" r:id="rId12"/>
    <p:sldId id="371" r:id="rId13"/>
  </p:sldIdLst>
  <p:sldSz cx="9144000" cy="6858000" type="screen4x3"/>
  <p:notesSz cx="7102475" cy="9388475"/>
  <p:embeddedFontLst>
    <p:embeddedFont>
      <p:font typeface="ＭＳ Ｐゴシック" panose="020B0600070205080204" pitchFamily="34" charset="-128"/>
      <p:regular r:id="rId16"/>
    </p:embeddedFont>
    <p:embeddedFont>
      <p:font typeface="Arial Unicode MS" panose="020B0604020202020204" charset="-128"/>
      <p:regular r:id="rId17"/>
    </p:embeddedFont>
    <p:embeddedFont>
      <p:font typeface="宋体" panose="02010600030101010101" pitchFamily="2" charset="-122"/>
      <p:regular r:id="rId18"/>
    </p:embeddedFont>
    <p:embeddedFont>
      <p:font typeface="ＭＳ Ｐゴシック" panose="020B0600070205080204" pitchFamily="34" charset="-128"/>
      <p:regular r:id="rId16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华文行楷" panose="02010800040101010101" pitchFamily="2" charset="-122"/>
      <p:regular r:id="rId23"/>
    </p:embeddedFont>
    <p:embeddedFont>
      <p:font typeface="黑体" panose="02010609060101010101" pitchFamily="49" charset="-122"/>
      <p:regular r:id="rId24"/>
    </p:embeddedFont>
    <p:embeddedFont>
      <p:font typeface="Bernard MT Condensed" panose="02050806060905020404" pitchFamily="18" charset="0"/>
      <p:regular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Arial Narrow" panose="020B0606020202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rgbClr val="343434"/>
        </a:solidFill>
        <a:latin typeface="Helvetica Neue UltraLight"/>
        <a:ea typeface="Heiti SC Light"/>
        <a:cs typeface="Heiti SC Light"/>
        <a:sym typeface="Helvetica Neue UltraLight"/>
      </a:defRPr>
    </a:lvl1pPr>
    <a:lvl2pPr marL="321457" algn="l" rtl="0" fontAlgn="base">
      <a:spcBef>
        <a:spcPct val="0"/>
      </a:spcBef>
      <a:spcAft>
        <a:spcPct val="0"/>
      </a:spcAft>
      <a:defRPr sz="2700" kern="1200">
        <a:solidFill>
          <a:srgbClr val="343434"/>
        </a:solidFill>
        <a:latin typeface="Helvetica Neue UltraLight"/>
        <a:ea typeface="Heiti SC Light"/>
        <a:cs typeface="Heiti SC Light"/>
        <a:sym typeface="Helvetica Neue UltraLight"/>
      </a:defRPr>
    </a:lvl2pPr>
    <a:lvl3pPr marL="642915" algn="l" rtl="0" fontAlgn="base">
      <a:spcBef>
        <a:spcPct val="0"/>
      </a:spcBef>
      <a:spcAft>
        <a:spcPct val="0"/>
      </a:spcAft>
      <a:defRPr sz="2700" kern="1200">
        <a:solidFill>
          <a:srgbClr val="343434"/>
        </a:solidFill>
        <a:latin typeface="Helvetica Neue UltraLight"/>
        <a:ea typeface="Heiti SC Light"/>
        <a:cs typeface="Heiti SC Light"/>
        <a:sym typeface="Helvetica Neue UltraLight"/>
      </a:defRPr>
    </a:lvl3pPr>
    <a:lvl4pPr marL="964372" algn="l" rtl="0" fontAlgn="base">
      <a:spcBef>
        <a:spcPct val="0"/>
      </a:spcBef>
      <a:spcAft>
        <a:spcPct val="0"/>
      </a:spcAft>
      <a:defRPr sz="2700" kern="1200">
        <a:solidFill>
          <a:srgbClr val="343434"/>
        </a:solidFill>
        <a:latin typeface="Helvetica Neue UltraLight"/>
        <a:ea typeface="Heiti SC Light"/>
        <a:cs typeface="Heiti SC Light"/>
        <a:sym typeface="Helvetica Neue UltraLight"/>
      </a:defRPr>
    </a:lvl4pPr>
    <a:lvl5pPr marL="1285829" algn="l" rtl="0" fontAlgn="base">
      <a:spcBef>
        <a:spcPct val="0"/>
      </a:spcBef>
      <a:spcAft>
        <a:spcPct val="0"/>
      </a:spcAft>
      <a:defRPr sz="2700" kern="1200">
        <a:solidFill>
          <a:srgbClr val="343434"/>
        </a:solidFill>
        <a:latin typeface="Helvetica Neue UltraLight"/>
        <a:ea typeface="Heiti SC Light"/>
        <a:cs typeface="Heiti SC Light"/>
        <a:sym typeface="Helvetica Neue UltraLight"/>
      </a:defRPr>
    </a:lvl5pPr>
    <a:lvl6pPr marL="1607287" algn="l" defTabSz="642915" rtl="0" eaLnBrk="1" latinLnBrk="0" hangingPunct="1">
      <a:defRPr sz="2700" kern="1200">
        <a:solidFill>
          <a:srgbClr val="343434"/>
        </a:solidFill>
        <a:latin typeface="Helvetica Neue UltraLight"/>
        <a:ea typeface="Heiti SC Light"/>
        <a:cs typeface="Heiti SC Light"/>
        <a:sym typeface="Helvetica Neue UltraLight"/>
      </a:defRPr>
    </a:lvl6pPr>
    <a:lvl7pPr marL="1928744" algn="l" defTabSz="642915" rtl="0" eaLnBrk="1" latinLnBrk="0" hangingPunct="1">
      <a:defRPr sz="2700" kern="1200">
        <a:solidFill>
          <a:srgbClr val="343434"/>
        </a:solidFill>
        <a:latin typeface="Helvetica Neue UltraLight"/>
        <a:ea typeface="Heiti SC Light"/>
        <a:cs typeface="Heiti SC Light"/>
        <a:sym typeface="Helvetica Neue UltraLight"/>
      </a:defRPr>
    </a:lvl7pPr>
    <a:lvl8pPr marL="2250201" algn="l" defTabSz="642915" rtl="0" eaLnBrk="1" latinLnBrk="0" hangingPunct="1">
      <a:defRPr sz="2700" kern="1200">
        <a:solidFill>
          <a:srgbClr val="343434"/>
        </a:solidFill>
        <a:latin typeface="Helvetica Neue UltraLight"/>
        <a:ea typeface="Heiti SC Light"/>
        <a:cs typeface="Heiti SC Light"/>
        <a:sym typeface="Helvetica Neue UltraLight"/>
      </a:defRPr>
    </a:lvl8pPr>
    <a:lvl9pPr marL="2571659" algn="l" defTabSz="642915" rtl="0" eaLnBrk="1" latinLnBrk="0" hangingPunct="1">
      <a:defRPr sz="2700" kern="1200">
        <a:solidFill>
          <a:srgbClr val="343434"/>
        </a:solidFill>
        <a:latin typeface="Helvetica Neue UltraLight"/>
        <a:ea typeface="Heiti SC Light"/>
        <a:cs typeface="Heiti SC Light"/>
        <a:sym typeface="Helvetica Neue UltraLigh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E2753"/>
    <a:srgbClr val="004080"/>
    <a:srgbClr val="006600"/>
    <a:srgbClr val="FF3300"/>
    <a:srgbClr val="24528F"/>
    <a:srgbClr val="1C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2885" autoAdjust="0"/>
  </p:normalViewPr>
  <p:slideViewPr>
    <p:cSldViewPr>
      <p:cViewPr varScale="1">
        <p:scale>
          <a:sx n="82" d="100"/>
          <a:sy n="82" d="100"/>
        </p:scale>
        <p:origin x="9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77738" cy="469423"/>
          </a:xfrm>
          <a:prstGeom prst="rect">
            <a:avLst/>
          </a:prstGeom>
        </p:spPr>
        <p:txBody>
          <a:bodyPr vert="horz" lIns="81755" tIns="40877" rIns="81755" bIns="40877" rtlCol="0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097" y="4"/>
            <a:ext cx="3077738" cy="469423"/>
          </a:xfrm>
          <a:prstGeom prst="rect">
            <a:avLst/>
          </a:prstGeom>
        </p:spPr>
        <p:txBody>
          <a:bodyPr vert="horz" lIns="81755" tIns="40877" rIns="81755" bIns="40877" rtlCol="0"/>
          <a:lstStyle>
            <a:lvl1pPr algn="r">
              <a:defRPr sz="1100"/>
            </a:lvl1pPr>
          </a:lstStyle>
          <a:p>
            <a:fld id="{F3215359-2E0E-4309-B766-6158BA233A4D}" type="datetimeFigureOut">
              <a:rPr lang="zh-CN" altLang="en-US" smtClean="0"/>
              <a:pPr/>
              <a:t>2017/9/12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5" y="8917423"/>
            <a:ext cx="3077738" cy="469423"/>
          </a:xfrm>
          <a:prstGeom prst="rect">
            <a:avLst/>
          </a:prstGeom>
        </p:spPr>
        <p:txBody>
          <a:bodyPr vert="horz" lIns="81755" tIns="40877" rIns="81755" bIns="40877" rtlCol="0" anchor="b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097" y="8917423"/>
            <a:ext cx="3077738" cy="469423"/>
          </a:xfrm>
          <a:prstGeom prst="rect">
            <a:avLst/>
          </a:prstGeom>
        </p:spPr>
        <p:txBody>
          <a:bodyPr vert="horz" lIns="81755" tIns="40877" rIns="81755" bIns="40877" rtlCol="0" anchor="b"/>
          <a:lstStyle>
            <a:lvl1pPr algn="r">
              <a:defRPr sz="1100"/>
            </a:lvl1pPr>
          </a:lstStyle>
          <a:p>
            <a:fld id="{04230666-9F01-483D-BFD1-A4DA8B8CEF2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44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77738" cy="469423"/>
          </a:xfrm>
          <a:prstGeom prst="rect">
            <a:avLst/>
          </a:prstGeom>
        </p:spPr>
        <p:txBody>
          <a:bodyPr vert="horz" lIns="81755" tIns="40877" rIns="81755" bIns="40877" rtlCol="0"/>
          <a:lstStyle>
            <a:lvl1pPr algn="l">
              <a:lnSpc>
                <a:spcPct val="120000"/>
              </a:lnSpc>
              <a:spcBef>
                <a:spcPts val="2504"/>
              </a:spcBef>
              <a:defRPr sz="1100">
                <a:latin typeface="Helvetica Neue UltraLight" charset="0"/>
                <a:ea typeface="Heiti SC Light" charset="0"/>
                <a:cs typeface="Heiti SC Light" charset="0"/>
                <a:sym typeface="Helvetica Neue UltraLight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097" y="4"/>
            <a:ext cx="3077738" cy="469423"/>
          </a:xfrm>
          <a:prstGeom prst="rect">
            <a:avLst/>
          </a:prstGeom>
        </p:spPr>
        <p:txBody>
          <a:bodyPr vert="horz" lIns="81755" tIns="40877" rIns="81755" bIns="40877" rtlCol="0"/>
          <a:lstStyle>
            <a:lvl1pPr algn="r">
              <a:lnSpc>
                <a:spcPct val="120000"/>
              </a:lnSpc>
              <a:spcBef>
                <a:spcPts val="2504"/>
              </a:spcBef>
              <a:defRPr sz="1100" smtClean="0">
                <a:latin typeface="Helvetica Neue UltraLight" charset="0"/>
                <a:ea typeface="Heiti SC Light" charset="0"/>
                <a:cs typeface="Heiti SC Light" charset="0"/>
                <a:sym typeface="Helvetica Neue UltraLight" charset="0"/>
              </a:defRPr>
            </a:lvl1pPr>
          </a:lstStyle>
          <a:p>
            <a:pPr>
              <a:defRPr/>
            </a:pPr>
            <a:fld id="{4BF4207A-CDB7-4145-AFE0-2B954D2FCD12}" type="datetimeFigureOut">
              <a:rPr lang="zh-CN" altLang="en-US"/>
              <a:pPr>
                <a:defRPr/>
              </a:pPr>
              <a:t>2017/9/12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1755" tIns="40877" rIns="81755" bIns="40877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9" y="4459530"/>
            <a:ext cx="5681980" cy="4224813"/>
          </a:xfrm>
          <a:prstGeom prst="rect">
            <a:avLst/>
          </a:prstGeom>
        </p:spPr>
        <p:txBody>
          <a:bodyPr vert="horz" lIns="81755" tIns="40877" rIns="81755" bIns="40877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5" y="8917423"/>
            <a:ext cx="3077738" cy="469423"/>
          </a:xfrm>
          <a:prstGeom prst="rect">
            <a:avLst/>
          </a:prstGeom>
        </p:spPr>
        <p:txBody>
          <a:bodyPr vert="horz" lIns="81755" tIns="40877" rIns="81755" bIns="40877" rtlCol="0" anchor="b"/>
          <a:lstStyle>
            <a:lvl1pPr algn="l">
              <a:lnSpc>
                <a:spcPct val="120000"/>
              </a:lnSpc>
              <a:spcBef>
                <a:spcPts val="2504"/>
              </a:spcBef>
              <a:defRPr sz="1100">
                <a:latin typeface="Helvetica Neue UltraLight" charset="0"/>
                <a:ea typeface="Heiti SC Light" charset="0"/>
                <a:cs typeface="Heiti SC Light" charset="0"/>
                <a:sym typeface="Helvetica Neue UltraLight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097" y="8917423"/>
            <a:ext cx="3077738" cy="469423"/>
          </a:xfrm>
          <a:prstGeom prst="rect">
            <a:avLst/>
          </a:prstGeom>
        </p:spPr>
        <p:txBody>
          <a:bodyPr vert="horz" lIns="81755" tIns="40877" rIns="81755" bIns="40877" rtlCol="0" anchor="b"/>
          <a:lstStyle>
            <a:lvl1pPr algn="r">
              <a:lnSpc>
                <a:spcPct val="120000"/>
              </a:lnSpc>
              <a:spcBef>
                <a:spcPts val="2504"/>
              </a:spcBef>
              <a:defRPr sz="1100" smtClean="0">
                <a:latin typeface="Helvetica Neue UltraLight" charset="0"/>
                <a:ea typeface="Heiti SC Light" charset="0"/>
                <a:cs typeface="Heiti SC Light" charset="0"/>
                <a:sym typeface="Helvetica Neue UltraLight" charset="0"/>
              </a:defRPr>
            </a:lvl1pPr>
          </a:lstStyle>
          <a:p>
            <a:pPr>
              <a:defRPr/>
            </a:pPr>
            <a:fld id="{D360B25D-958C-457F-AE3A-3C63EC847C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867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1457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42915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64372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85829" algn="l" rtl="0" fontAlgn="base">
      <a:spcBef>
        <a:spcPct val="30000"/>
      </a:spcBef>
      <a:spcAft>
        <a:spcPct val="0"/>
      </a:spcAft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07287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744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201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659" algn="l" defTabSz="64291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0B25D-958C-457F-AE3A-3C63EC847C56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282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0B25D-958C-457F-AE3A-3C63EC847C56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67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0B25D-958C-457F-AE3A-3C63EC847C56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315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0B25D-958C-457F-AE3A-3C63EC847C56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66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0B25D-958C-457F-AE3A-3C63EC847C56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28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0B25D-958C-457F-AE3A-3C63EC847C56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282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0B25D-958C-457F-AE3A-3C63EC847C56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28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0B25D-958C-457F-AE3A-3C63EC847C56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28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0B25D-958C-457F-AE3A-3C63EC847C56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282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0B25D-958C-457F-AE3A-3C63EC847C56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296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0B25D-958C-457F-AE3A-3C63EC847C56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601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0B25D-958C-457F-AE3A-3C63EC847C56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282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5874" y="3277108"/>
            <a:ext cx="8228707" cy="1143000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marR="0" indent="0" algn="r" defTabSz="642915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zh-CN" altLang="en-US" sz="45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charset="0"/>
                <a:ea typeface="微软雅黑" charset="0"/>
                <a:cs typeface="微软雅黑" charset="0"/>
                <a:sym typeface="Helvetica Neue UltraLight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1713123" y="4897864"/>
            <a:ext cx="6581459" cy="35383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4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74650" y="644054"/>
            <a:ext cx="911405" cy="556989"/>
          </a:xfrm>
          <a:prstGeom prst="rect">
            <a:avLst/>
          </a:prstGeom>
        </p:spPr>
        <p:txBody>
          <a:bodyPr vert="horz" lIns="64291" tIns="32146" rIns="64291" bIns="32146"/>
          <a:lstStyle>
            <a:lvl1pPr algn="ctr">
              <a:defRPr sz="1700">
                <a:solidFill>
                  <a:schemeClr val="bg1"/>
                </a:solidFill>
                <a:latin typeface="黑体"/>
                <a:ea typeface="黑体"/>
                <a:cs typeface="黑体"/>
              </a:defRPr>
            </a:lvl1pPr>
          </a:lstStyle>
          <a:p>
            <a:pPr lvl="0"/>
            <a:r>
              <a:rPr lang="zh-CN" altLang="en-US" noProof="0">
                <a:sym typeface="Helvetica Neue UltraLight" charset="0"/>
              </a:rPr>
              <a:t>单击图标添加图片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 userDrawn="1"/>
        </p:nvSpPr>
        <p:spPr bwMode="auto">
          <a:xfrm>
            <a:off x="280170" y="238870"/>
            <a:ext cx="8583662" cy="157050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auto">
          <a:xfrm>
            <a:off x="267891" y="5201543"/>
            <a:ext cx="8584779" cy="1417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2087314"/>
            <a:ext cx="9156279" cy="283517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774703" y="948100"/>
            <a:ext cx="6203482" cy="722642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just">
              <a:lnSpc>
                <a:spcPct val="90000"/>
              </a:lnSpc>
              <a:defRPr sz="2500" kern="1600" spc="0">
                <a:solidFill>
                  <a:srgbClr val="00408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407586" y="2517649"/>
            <a:ext cx="6328828" cy="2126486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marR="0" indent="0" algn="just" defTabSz="642915" rtl="0" eaLnBrk="1" fontAlgn="base" latinLnBrk="0" hangingPunct="1">
              <a:lnSpc>
                <a:spcPct val="150000"/>
              </a:lnSpc>
              <a:spcBef>
                <a:spcPts val="1969"/>
              </a:spcBef>
              <a:spcAft>
                <a:spcPct val="0"/>
              </a:spcAft>
              <a:buClrTx/>
              <a:buSzTx/>
              <a:buFontTx/>
              <a:buNone/>
              <a:tabLst/>
              <a:defRPr sz="1700">
                <a:solidFill>
                  <a:srgbClr val="004080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zh-CN" altLang="en-US"/>
              <a:t>单击此处编辑母版</a:t>
            </a:r>
          </a:p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280170" y="238870"/>
            <a:ext cx="8583662" cy="157050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1" name="Rectangle 1"/>
          <p:cNvSpPr>
            <a:spLocks/>
          </p:cNvSpPr>
          <p:nvPr userDrawn="1"/>
        </p:nvSpPr>
        <p:spPr bwMode="auto">
          <a:xfrm>
            <a:off x="267891" y="5201543"/>
            <a:ext cx="8584779" cy="141758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2" name="Rectangle 1"/>
          <p:cNvSpPr>
            <a:spLocks/>
          </p:cNvSpPr>
          <p:nvPr userDrawn="1"/>
        </p:nvSpPr>
        <p:spPr bwMode="auto">
          <a:xfrm>
            <a:off x="0" y="2087314"/>
            <a:ext cx="9156279" cy="283517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6" name="标题 2"/>
          <p:cNvSpPr>
            <a:spLocks noGrp="1"/>
          </p:cNvSpPr>
          <p:nvPr>
            <p:ph type="title"/>
          </p:nvPr>
        </p:nvSpPr>
        <p:spPr>
          <a:xfrm>
            <a:off x="774703" y="948100"/>
            <a:ext cx="6203482" cy="722642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just">
              <a:lnSpc>
                <a:spcPct val="90000"/>
              </a:lnSpc>
              <a:defRPr sz="2500" kern="1600" spc="0">
                <a:solidFill>
                  <a:srgbClr val="00408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内容占位符 4"/>
          <p:cNvSpPr>
            <a:spLocks noGrp="1"/>
          </p:cNvSpPr>
          <p:nvPr>
            <p:ph sz="quarter" idx="10"/>
          </p:nvPr>
        </p:nvSpPr>
        <p:spPr>
          <a:xfrm>
            <a:off x="1129606" y="2517649"/>
            <a:ext cx="1923232" cy="1974578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4"/>
            <a:endParaRPr lang="zh-CN" altLang="en-US"/>
          </a:p>
        </p:txBody>
      </p:sp>
      <p:sp>
        <p:nvSpPr>
          <p:cNvPr id="9" name="内容占位符 4"/>
          <p:cNvSpPr>
            <a:spLocks noGrp="1"/>
          </p:cNvSpPr>
          <p:nvPr>
            <p:ph sz="quarter" idx="11"/>
          </p:nvPr>
        </p:nvSpPr>
        <p:spPr>
          <a:xfrm>
            <a:off x="3610262" y="2517928"/>
            <a:ext cx="1923232" cy="1974578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4"/>
            <a:endParaRPr lang="zh-CN" altLang="en-US"/>
          </a:p>
        </p:txBody>
      </p:sp>
      <p:sp>
        <p:nvSpPr>
          <p:cNvPr id="10" name="内容占位符 4"/>
          <p:cNvSpPr>
            <a:spLocks noGrp="1"/>
          </p:cNvSpPr>
          <p:nvPr>
            <p:ph sz="quarter" idx="12"/>
          </p:nvPr>
        </p:nvSpPr>
        <p:spPr>
          <a:xfrm>
            <a:off x="6090919" y="2517928"/>
            <a:ext cx="1923232" cy="1974578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4"/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 userDrawn="1"/>
        </p:nvSpPr>
        <p:spPr bwMode="auto">
          <a:xfrm>
            <a:off x="254496" y="2011412"/>
            <a:ext cx="8635008" cy="460771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254496" y="238870"/>
            <a:ext cx="8635008" cy="157050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5" name="标题 2"/>
          <p:cNvSpPr>
            <a:spLocks noGrp="1"/>
          </p:cNvSpPr>
          <p:nvPr>
            <p:ph type="title"/>
          </p:nvPr>
        </p:nvSpPr>
        <p:spPr>
          <a:xfrm>
            <a:off x="774703" y="948100"/>
            <a:ext cx="6203482" cy="722642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lang="zh-CN" altLang="en-US" sz="2500" kern="1600" spc="0">
                <a:solidFill>
                  <a:srgbClr val="004080"/>
                </a:solidFill>
                <a:latin typeface="微软雅黑" pitchFamily="34" charset="-122"/>
                <a:ea typeface="微软雅黑" pitchFamily="34" charset="-122"/>
                <a:cs typeface="+mj-cs"/>
                <a:sym typeface="Helvetica Neue UltraLight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724072" y="2821432"/>
            <a:ext cx="7695332" cy="1822703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marR="0" indent="0" algn="just" defTabSz="642915" rtl="0" eaLnBrk="1" fontAlgn="base" latinLnBrk="0" hangingPunct="1">
              <a:lnSpc>
                <a:spcPct val="150000"/>
              </a:lnSpc>
              <a:spcBef>
                <a:spcPts val="1969"/>
              </a:spcBef>
              <a:spcAft>
                <a:spcPct val="0"/>
              </a:spcAft>
              <a:buClrTx/>
              <a:buSzTx/>
              <a:buFontTx/>
              <a:buNone/>
              <a:tabLst/>
              <a:defRPr sz="1700">
                <a:solidFill>
                  <a:srgbClr val="004080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0"/>
            <a:endParaRPr lang="zh-CN" altLang="en-US"/>
          </a:p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 userDrawn="1"/>
        </p:nvSpPr>
        <p:spPr bwMode="auto">
          <a:xfrm>
            <a:off x="254496" y="2011412"/>
            <a:ext cx="8635008" cy="460771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0" name="Rectangle 1"/>
          <p:cNvSpPr>
            <a:spLocks/>
          </p:cNvSpPr>
          <p:nvPr userDrawn="1"/>
        </p:nvSpPr>
        <p:spPr bwMode="auto">
          <a:xfrm>
            <a:off x="254496" y="238870"/>
            <a:ext cx="8635008" cy="157050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5" name="标题 2"/>
          <p:cNvSpPr>
            <a:spLocks noGrp="1"/>
          </p:cNvSpPr>
          <p:nvPr>
            <p:ph type="title"/>
          </p:nvPr>
        </p:nvSpPr>
        <p:spPr>
          <a:xfrm>
            <a:off x="774703" y="948100"/>
            <a:ext cx="6203482" cy="722642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just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lang="zh-CN" altLang="en-US" sz="2500" kern="1600" spc="0">
                <a:solidFill>
                  <a:srgbClr val="004080"/>
                </a:solidFill>
                <a:latin typeface="微软雅黑" pitchFamily="34" charset="-122"/>
                <a:ea typeface="微软雅黑" pitchFamily="34" charset="-122"/>
                <a:cs typeface="+mj-cs"/>
                <a:sym typeface="Helvetica Neue UltraLight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内容占位符 4"/>
          <p:cNvSpPr>
            <a:spLocks noGrp="1"/>
          </p:cNvSpPr>
          <p:nvPr>
            <p:ph sz="quarter" idx="10"/>
          </p:nvPr>
        </p:nvSpPr>
        <p:spPr>
          <a:xfrm>
            <a:off x="1129606" y="2517649"/>
            <a:ext cx="1923232" cy="3290991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4"/>
            <a:endParaRPr lang="zh-CN" altLang="en-US"/>
          </a:p>
        </p:txBody>
      </p:sp>
      <p:sp>
        <p:nvSpPr>
          <p:cNvPr id="8" name="内容占位符 4"/>
          <p:cNvSpPr>
            <a:spLocks noGrp="1"/>
          </p:cNvSpPr>
          <p:nvPr>
            <p:ph sz="quarter" idx="11"/>
          </p:nvPr>
        </p:nvSpPr>
        <p:spPr>
          <a:xfrm>
            <a:off x="3610262" y="2517928"/>
            <a:ext cx="1923232" cy="3290991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4"/>
            <a:endParaRPr lang="zh-CN" altLang="en-US"/>
          </a:p>
        </p:txBody>
      </p:sp>
      <p:sp>
        <p:nvSpPr>
          <p:cNvPr id="9" name="内容占位符 4"/>
          <p:cNvSpPr>
            <a:spLocks noGrp="1"/>
          </p:cNvSpPr>
          <p:nvPr>
            <p:ph sz="quarter" idx="12"/>
          </p:nvPr>
        </p:nvSpPr>
        <p:spPr>
          <a:xfrm>
            <a:off x="6090919" y="2517928"/>
            <a:ext cx="1923232" cy="3290991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4"/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 userDrawn="1"/>
        </p:nvSpPr>
        <p:spPr bwMode="auto">
          <a:xfrm>
            <a:off x="241101" y="238869"/>
            <a:ext cx="8635008" cy="63802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7" name="文本框 7"/>
          <p:cNvSpPr txBox="1"/>
          <p:nvPr userDrawn="1"/>
        </p:nvSpPr>
        <p:spPr>
          <a:xfrm>
            <a:off x="-754558" y="101576"/>
            <a:ext cx="129902" cy="563518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kumimoji="1"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999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lang="zh-CN" altLang="en-US" sz="2500" kern="1600" spc="0">
                <a:solidFill>
                  <a:srgbClr val="004080"/>
                </a:solidFill>
                <a:latin typeface="微软雅黑" pitchFamily="34" charset="-122"/>
                <a:ea typeface="微软雅黑" pitchFamily="34" charset="-122"/>
                <a:cs typeface="+mj-cs"/>
                <a:sym typeface="Helvetica Neue UltraLight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825335" y="2416387"/>
            <a:ext cx="4303602" cy="3797559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just">
              <a:buFont typeface="Wingdings" charset="2"/>
              <a:buNone/>
              <a:defRPr sz="1700">
                <a:solidFill>
                  <a:srgbClr val="004080"/>
                </a:solidFill>
                <a:latin typeface="Heiti SC Light"/>
                <a:ea typeface="Heiti SC Light"/>
                <a:cs typeface="Heiti SC Light"/>
              </a:defRPr>
            </a:lvl1pPr>
            <a:lvl2pPr marL="241093" indent="-252701" algn="just">
              <a:buFont typeface="Wingdings" charset="2"/>
              <a:buChar char="²"/>
              <a:defRPr sz="1700">
                <a:solidFill>
                  <a:srgbClr val="004080"/>
                </a:solidFill>
              </a:defRPr>
            </a:lvl2pPr>
            <a:lvl3pPr marL="241093" indent="-252701" algn="just">
              <a:buFont typeface="Wingdings" charset="2"/>
              <a:buChar char="²"/>
              <a:defRPr sz="1700">
                <a:solidFill>
                  <a:srgbClr val="004080"/>
                </a:solidFill>
              </a:defRPr>
            </a:lvl3pPr>
            <a:lvl4pPr marL="241093" indent="-252701" algn="just">
              <a:buFont typeface="Wingdings" charset="2"/>
              <a:buChar char="²"/>
              <a:defRPr sz="1700">
                <a:solidFill>
                  <a:srgbClr val="004080"/>
                </a:solidFill>
              </a:defRPr>
            </a:lvl4pPr>
            <a:lvl5pPr marL="241093" indent="-252701" algn="just">
              <a:buFont typeface="Wingdings" charset="2"/>
              <a:buChar char="²"/>
              <a:defRPr sz="1700">
                <a:solidFill>
                  <a:srgbClr val="004080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r>
              <a:rPr lang="zh-CN" altLang="en-US"/>
              <a:t>点击添加正文文字点击添加正文文字</a:t>
            </a:r>
            <a:endParaRPr lang="en-US" altLang="zh-CN"/>
          </a:p>
          <a:p>
            <a:r>
              <a:rPr lang="zh-CN" altLang="en-US"/>
              <a:t>点击添加正文文字点击添加正文文字</a:t>
            </a:r>
            <a:endParaRPr lang="en-US" altLang="zh-CN"/>
          </a:p>
          <a:p>
            <a:r>
              <a:rPr lang="zh-CN" altLang="en-US"/>
              <a:t>点击添加正文文字点击添加正文文字</a:t>
            </a:r>
            <a:endParaRPr lang="en-US" altLang="zh-CN"/>
          </a:p>
          <a:p>
            <a:r>
              <a:rPr lang="zh-CN" altLang="en-US"/>
              <a:t>点击添加正文文字点击添加正文文字</a:t>
            </a:r>
            <a:endParaRPr lang="en-US" altLang="zh-CN"/>
          </a:p>
          <a:p>
            <a:r>
              <a:rPr lang="zh-CN" altLang="en-US"/>
              <a:t>点击添加正文文字点击添加正文文字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1"/>
          </p:nvPr>
        </p:nvSpPr>
        <p:spPr>
          <a:xfrm>
            <a:off x="5736504" y="2416597"/>
            <a:ext cx="2683371" cy="379735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 userDrawn="1"/>
        </p:nvSpPr>
        <p:spPr bwMode="auto">
          <a:xfrm>
            <a:off x="4622230" y="238869"/>
            <a:ext cx="4253880" cy="14689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 anchor="ctr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4622230" y="1859608"/>
            <a:ext cx="4253880" cy="4759523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0" name="Rectangle 1"/>
          <p:cNvSpPr>
            <a:spLocks/>
          </p:cNvSpPr>
          <p:nvPr userDrawn="1"/>
        </p:nvSpPr>
        <p:spPr bwMode="auto">
          <a:xfrm>
            <a:off x="267891" y="238869"/>
            <a:ext cx="4253880" cy="63802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875784" y="391163"/>
            <a:ext cx="3824217" cy="1143000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kumimoji="1" lang="zh-CN" altLang="en-US" sz="2500" kern="1600" spc="0">
                <a:solidFill>
                  <a:srgbClr val="004080"/>
                </a:solidFill>
                <a:latin typeface="微软雅黑" pitchFamily="34" charset="-122"/>
                <a:ea typeface="微软雅黑" pitchFamily="34" charset="-122"/>
                <a:cs typeface="+mj-cs"/>
                <a:sym typeface="Helvetica Neue UltraLight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内容占位符 4"/>
          <p:cNvSpPr>
            <a:spLocks noGrp="1"/>
          </p:cNvSpPr>
          <p:nvPr>
            <p:ph sz="quarter" idx="10"/>
          </p:nvPr>
        </p:nvSpPr>
        <p:spPr>
          <a:xfrm>
            <a:off x="268397" y="239271"/>
            <a:ext cx="4252973" cy="637945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4"/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5078760" y="2365251"/>
            <a:ext cx="3340820" cy="3696891"/>
          </a:xfrm>
          <a:prstGeom prst="rect">
            <a:avLst/>
          </a:prstGeom>
        </p:spPr>
        <p:txBody>
          <a:bodyPr vert="horz" lIns="64291" tIns="32146" rIns="64291" bIns="32146"/>
          <a:lstStyle>
            <a:lvl1pPr algn="just">
              <a:lnSpc>
                <a:spcPct val="150000"/>
              </a:lnSpc>
              <a:defRPr sz="1700">
                <a:solidFill>
                  <a:schemeClr val="tx1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 userDrawn="1"/>
        </p:nvSpPr>
        <p:spPr bwMode="auto">
          <a:xfrm>
            <a:off x="241101" y="238869"/>
            <a:ext cx="8635008" cy="63802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pic>
        <p:nvPicPr>
          <p:cNvPr id="7" name="图片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01533" y="947664"/>
            <a:ext cx="1285875" cy="313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977226" y="948100"/>
            <a:ext cx="5822522" cy="3139465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977226" y="4137829"/>
            <a:ext cx="5822522" cy="810090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ctr">
              <a:defRPr sz="2500">
                <a:solidFill>
                  <a:srgbClr val="00408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976685" y="4947920"/>
            <a:ext cx="5823063" cy="1214682"/>
          </a:xfrm>
          <a:prstGeom prst="rect">
            <a:avLst/>
          </a:prstGeom>
        </p:spPr>
        <p:txBody>
          <a:bodyPr vert="horz" lIns="64291" tIns="32146" rIns="64291" bIns="32146"/>
          <a:lstStyle>
            <a:lvl1pPr algn="just">
              <a:lnSpc>
                <a:spcPct val="150000"/>
              </a:lnSpc>
              <a:defRPr sz="1700">
                <a:solidFill>
                  <a:schemeClr val="tx1"/>
                </a:solidFill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 userDrawn="1"/>
        </p:nvSpPr>
        <p:spPr bwMode="auto">
          <a:xfrm>
            <a:off x="241101" y="238869"/>
            <a:ext cx="8635008" cy="638026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pic>
        <p:nvPicPr>
          <p:cNvPr id="7" name="图片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4881" y="5150197"/>
            <a:ext cx="2886521" cy="94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824881" y="694946"/>
            <a:ext cx="2886399" cy="4404864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217585" y="4137829"/>
            <a:ext cx="4151712" cy="961981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ctr">
              <a:defRPr sz="2500">
                <a:solidFill>
                  <a:srgbClr val="00408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/>
          </p:nvPr>
        </p:nvSpPr>
        <p:spPr>
          <a:xfrm>
            <a:off x="4217585" y="5150198"/>
            <a:ext cx="4151764" cy="962174"/>
          </a:xfrm>
          <a:prstGeom prst="rect">
            <a:avLst/>
          </a:prstGeom>
        </p:spPr>
        <p:txBody>
          <a:bodyPr vert="horz" lIns="64291" tIns="32146" rIns="64291" bIns="32146"/>
          <a:lstStyle>
            <a:lvl1pPr algn="just">
              <a:lnSpc>
                <a:spcPct val="150000"/>
              </a:lnSpc>
              <a:defRPr sz="1700">
                <a:solidFill>
                  <a:schemeClr val="tx1"/>
                </a:solidFill>
                <a:latin typeface="Heiti SC Light"/>
                <a:ea typeface="Heiti SC Light"/>
                <a:cs typeface="Heiti SC Light"/>
              </a:defRPr>
            </a:lvl1pPr>
            <a:lvl2pPr>
              <a:defRPr>
                <a:latin typeface="黑体"/>
                <a:ea typeface="黑体"/>
                <a:cs typeface="黑体"/>
              </a:defRPr>
            </a:lvl2pPr>
            <a:lvl3pPr>
              <a:defRPr>
                <a:latin typeface="黑体"/>
                <a:ea typeface="黑体"/>
                <a:cs typeface="黑体"/>
              </a:defRPr>
            </a:lvl3pPr>
            <a:lvl4pPr>
              <a:defRPr>
                <a:latin typeface="黑体"/>
                <a:ea typeface="黑体"/>
                <a:cs typeface="黑体"/>
              </a:defRPr>
            </a:lvl4pPr>
            <a:lvl5pPr>
              <a:defRPr>
                <a:latin typeface="黑体"/>
                <a:ea typeface="黑体"/>
                <a:cs typeface="黑体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>
            <a:spLocks noGrp="1"/>
          </p:cNvSpPr>
          <p:nvPr>
            <p:ph type="title"/>
          </p:nvPr>
        </p:nvSpPr>
        <p:spPr>
          <a:xfrm>
            <a:off x="457647" y="2857500"/>
            <a:ext cx="8228707" cy="1143000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ctr">
              <a:defRPr sz="5600">
                <a:latin typeface="华文行楷"/>
                <a:ea typeface="华文行楷"/>
                <a:cs typeface="华文行楷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6"/>
          <p:cNvSpPr/>
          <p:nvPr userDrawn="1"/>
        </p:nvSpPr>
        <p:spPr bwMode="auto">
          <a:xfrm>
            <a:off x="5331024" y="2568402"/>
            <a:ext cx="2936751" cy="323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lIns="64291" tIns="32146" rIns="64291" bIns="32146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21771" cy="6858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endParaRPr lang="zh-CN" altLang="en-US" noProof="0">
              <a:sym typeface="Helvetica Neue UltraLight" charset="0"/>
            </a:endParaRPr>
          </a:p>
        </p:txBody>
      </p:sp>
      <p:sp>
        <p:nvSpPr>
          <p:cNvPr id="13" name="标题 3"/>
          <p:cNvSpPr>
            <a:spLocks noGrp="1"/>
          </p:cNvSpPr>
          <p:nvPr>
            <p:ph type="title"/>
          </p:nvPr>
        </p:nvSpPr>
        <p:spPr>
          <a:xfrm>
            <a:off x="5331460" y="1302514"/>
            <a:ext cx="3442360" cy="1143000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marR="0" indent="0" algn="l" defTabSz="642915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zh-CN" altLang="en-US" sz="4500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charset="0"/>
                <a:ea typeface="微软雅黑" charset="0"/>
                <a:cs typeface="微软雅黑" charset="0"/>
                <a:sym typeface="Helvetica Neue UltraLight" charset="0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5331460" y="2922693"/>
            <a:ext cx="3341936" cy="3746667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321457" marR="0" indent="-321457" algn="just" defTabSz="642915" rtl="0" eaLnBrk="1" fontAlgn="base" latinLnBrk="0" hangingPunct="1">
              <a:lnSpc>
                <a:spcPct val="150000"/>
              </a:lnSpc>
              <a:spcBef>
                <a:spcPts val="844"/>
              </a:spcBef>
              <a:spcAft>
                <a:spcPct val="0"/>
              </a:spcAft>
              <a:buClrTx/>
              <a:buSzTx/>
              <a:buFont typeface="Wingdings" charset="2"/>
              <a:buChar char="p"/>
              <a:tabLst/>
              <a:defRPr sz="17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/>
                <a:ea typeface="黑体"/>
                <a:cs typeface="黑体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2384227"/>
            <a:ext cx="9152930" cy="2089547"/>
          </a:xfrm>
          <a:prstGeom prst="rect">
            <a:avLst/>
          </a:prstGeom>
          <a:solidFill>
            <a:srgbClr val="0E2753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0" y="2652117"/>
            <a:ext cx="9152930" cy="1553766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3356865" y="2872063"/>
            <a:ext cx="5646545" cy="1143000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l">
              <a:defRPr sz="3400">
                <a:solidFill>
                  <a:srgbClr val="00408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0"/>
          </p:nvPr>
        </p:nvSpPr>
        <p:spPr>
          <a:xfrm>
            <a:off x="217662" y="2821433"/>
            <a:ext cx="2734159" cy="1001860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l">
              <a:defRPr sz="6700">
                <a:solidFill>
                  <a:srgbClr val="004080">
                    <a:alpha val="20000"/>
                  </a:srgbClr>
                </a:solidFill>
                <a:latin typeface="微软雅黑"/>
                <a:ea typeface="微软雅黑"/>
                <a:cs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 userDrawn="1"/>
        </p:nvSpPr>
        <p:spPr bwMode="auto">
          <a:xfrm>
            <a:off x="254496" y="2669977"/>
            <a:ext cx="8635008" cy="394915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254496" y="238869"/>
            <a:ext cx="8635008" cy="162073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7" name="椭圆 6"/>
          <p:cNvSpPr/>
          <p:nvPr userDrawn="1"/>
        </p:nvSpPr>
        <p:spPr bwMode="auto">
          <a:xfrm>
            <a:off x="1028031" y="1758033"/>
            <a:ext cx="1012403" cy="1012403"/>
          </a:xfrm>
          <a:prstGeom prst="ellipse">
            <a:avLst/>
          </a:prstGeom>
          <a:gradFill flip="none" rotWithShape="1">
            <a:gsLst>
              <a:gs pos="0">
                <a:srgbClr val="0080FF">
                  <a:alpha val="81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lIns="64291" tIns="32146" rIns="64291" bIns="32146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8" name="文本框 1"/>
          <p:cNvSpPr txBox="1"/>
          <p:nvPr userDrawn="1"/>
        </p:nvSpPr>
        <p:spPr>
          <a:xfrm>
            <a:off x="9510117" y="3154412"/>
            <a:ext cx="129902" cy="563518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kumimoji="1"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2090663" y="2104058"/>
            <a:ext cx="0" cy="321469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394883" y="1903175"/>
            <a:ext cx="6203482" cy="722642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just">
              <a:lnSpc>
                <a:spcPct val="90000"/>
              </a:lnSpc>
              <a:defRPr sz="2100" kern="1600" spc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103864" y="1828888"/>
            <a:ext cx="860599" cy="810369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ctr">
              <a:defRPr sz="2500">
                <a:latin typeface="微软雅黑"/>
                <a:ea typeface="微软雅黑"/>
                <a:cs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/>
          </p:nvPr>
        </p:nvSpPr>
        <p:spPr>
          <a:xfrm>
            <a:off x="2090664" y="2973586"/>
            <a:ext cx="5823272" cy="2835176"/>
          </a:xfrm>
          <a:prstGeom prst="rect">
            <a:avLst/>
          </a:prstGeom>
        </p:spPr>
        <p:txBody>
          <a:bodyPr vert="horz" lIns="64291" tIns="32146" rIns="64291" bIns="32146"/>
          <a:lstStyle>
            <a:lvl1pPr algn="just">
              <a:lnSpc>
                <a:spcPct val="150000"/>
              </a:lnSpc>
              <a:spcBef>
                <a:spcPts val="703"/>
              </a:spcBef>
              <a:defRPr sz="1700">
                <a:solidFill>
                  <a:srgbClr val="004080"/>
                </a:solidFill>
                <a:latin typeface="Heiti SC Light"/>
                <a:ea typeface="Heiti SC Light"/>
                <a:cs typeface="Heiti SC Light"/>
              </a:defRPr>
            </a:lvl1pPr>
            <a:lvl2pPr algn="just">
              <a:lnSpc>
                <a:spcPct val="150000"/>
              </a:lnSpc>
              <a:spcBef>
                <a:spcPts val="703"/>
              </a:spcBef>
              <a:defRPr sz="1700">
                <a:solidFill>
                  <a:srgbClr val="004080"/>
                </a:solidFill>
                <a:latin typeface="Heiti SC Light"/>
                <a:ea typeface="Heiti SC Light"/>
                <a:cs typeface="Heiti SC Light"/>
              </a:defRPr>
            </a:lvl2pPr>
            <a:lvl3pPr algn="just">
              <a:lnSpc>
                <a:spcPct val="150000"/>
              </a:lnSpc>
              <a:spcBef>
                <a:spcPts val="703"/>
              </a:spcBef>
              <a:defRPr sz="1700">
                <a:solidFill>
                  <a:srgbClr val="004080"/>
                </a:solidFill>
                <a:latin typeface="Heiti SC Light"/>
                <a:ea typeface="Heiti SC Light"/>
                <a:cs typeface="Heiti SC Light"/>
              </a:defRPr>
            </a:lvl3pPr>
            <a:lvl4pPr algn="just">
              <a:lnSpc>
                <a:spcPct val="150000"/>
              </a:lnSpc>
              <a:spcBef>
                <a:spcPts val="703"/>
              </a:spcBef>
              <a:defRPr sz="1700">
                <a:solidFill>
                  <a:srgbClr val="004080"/>
                </a:solidFill>
                <a:latin typeface="Heiti SC Light"/>
                <a:ea typeface="Heiti SC Light"/>
                <a:cs typeface="Heiti SC Light"/>
              </a:defRPr>
            </a:lvl4pPr>
            <a:lvl5pPr algn="just">
              <a:lnSpc>
                <a:spcPct val="150000"/>
              </a:lnSpc>
              <a:spcBef>
                <a:spcPts val="703"/>
              </a:spcBef>
              <a:defRPr sz="1700">
                <a:solidFill>
                  <a:srgbClr val="004080"/>
                </a:solidFill>
                <a:latin typeface="Heiti SC Light"/>
                <a:ea typeface="Heiti SC Light"/>
                <a:cs typeface="Heiti SC Light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 userDrawn="1"/>
        </p:nvSpPr>
        <p:spPr bwMode="auto">
          <a:xfrm>
            <a:off x="254496" y="2669977"/>
            <a:ext cx="8635008" cy="394915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254496" y="238869"/>
            <a:ext cx="8635008" cy="162073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7" name="椭圆 6"/>
          <p:cNvSpPr/>
          <p:nvPr userDrawn="1"/>
        </p:nvSpPr>
        <p:spPr bwMode="auto">
          <a:xfrm>
            <a:off x="1028031" y="1758033"/>
            <a:ext cx="1012403" cy="1012403"/>
          </a:xfrm>
          <a:prstGeom prst="ellipse">
            <a:avLst/>
          </a:prstGeom>
          <a:gradFill flip="none" rotWithShape="1">
            <a:gsLst>
              <a:gs pos="0">
                <a:srgbClr val="0080FF">
                  <a:alpha val="81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lIns="64291" tIns="32146" rIns="64291" bIns="32146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8" name="文本框 1"/>
          <p:cNvSpPr txBox="1"/>
          <p:nvPr userDrawn="1"/>
        </p:nvSpPr>
        <p:spPr>
          <a:xfrm>
            <a:off x="9510117" y="3154412"/>
            <a:ext cx="129902" cy="563518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kumimoji="1"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9" name="Line 3"/>
          <p:cNvSpPr>
            <a:spLocks noChangeShapeType="1"/>
          </p:cNvSpPr>
          <p:nvPr userDrawn="1"/>
        </p:nvSpPr>
        <p:spPr bwMode="auto">
          <a:xfrm>
            <a:off x="2090663" y="2104058"/>
            <a:ext cx="0" cy="321469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394883" y="1903175"/>
            <a:ext cx="6203482" cy="722642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just">
              <a:lnSpc>
                <a:spcPct val="90000"/>
              </a:lnSpc>
              <a:defRPr sz="2100" kern="1600" spc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103864" y="1828888"/>
            <a:ext cx="860599" cy="810369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ctr">
              <a:defRPr sz="2500">
                <a:latin typeface="微软雅黑"/>
                <a:ea typeface="微软雅黑"/>
                <a:cs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11"/>
          <p:cNvSpPr>
            <a:spLocks noGrp="1"/>
          </p:cNvSpPr>
          <p:nvPr>
            <p:ph sz="quarter" idx="11"/>
          </p:nvPr>
        </p:nvSpPr>
        <p:spPr>
          <a:xfrm>
            <a:off x="2091100" y="3023955"/>
            <a:ext cx="5771891" cy="2531531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 userDrawn="1"/>
        </p:nvSpPr>
        <p:spPr bwMode="auto">
          <a:xfrm>
            <a:off x="254496" y="2669977"/>
            <a:ext cx="8635008" cy="394915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254496" y="238869"/>
            <a:ext cx="8635008" cy="162073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8" name="文本框 1"/>
          <p:cNvSpPr txBox="1"/>
          <p:nvPr userDrawn="1"/>
        </p:nvSpPr>
        <p:spPr>
          <a:xfrm>
            <a:off x="9533558" y="3175620"/>
            <a:ext cx="129902" cy="563518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kumimoji="1"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0" name="椭圆 10"/>
          <p:cNvSpPr/>
          <p:nvPr userDrawn="1"/>
        </p:nvSpPr>
        <p:spPr bwMode="auto">
          <a:xfrm>
            <a:off x="1028031" y="1758033"/>
            <a:ext cx="1012403" cy="1012403"/>
          </a:xfrm>
          <a:prstGeom prst="ellipse">
            <a:avLst/>
          </a:prstGeom>
          <a:gradFill flip="none" rotWithShape="1">
            <a:gsLst>
              <a:gs pos="0">
                <a:srgbClr val="0080FF">
                  <a:alpha val="81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lIns="64291" tIns="32146" rIns="64291" bIns="32146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1" name="Line 3"/>
          <p:cNvSpPr>
            <a:spLocks noChangeShapeType="1"/>
          </p:cNvSpPr>
          <p:nvPr userDrawn="1"/>
        </p:nvSpPr>
        <p:spPr bwMode="auto">
          <a:xfrm>
            <a:off x="2090663" y="2104058"/>
            <a:ext cx="0" cy="321469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3" name="标题 2"/>
          <p:cNvSpPr>
            <a:spLocks noGrp="1"/>
          </p:cNvSpPr>
          <p:nvPr>
            <p:ph type="title"/>
          </p:nvPr>
        </p:nvSpPr>
        <p:spPr>
          <a:xfrm>
            <a:off x="2394883" y="1903175"/>
            <a:ext cx="6203482" cy="722642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just">
              <a:lnSpc>
                <a:spcPct val="90000"/>
              </a:lnSpc>
              <a:defRPr sz="2100" kern="1600" spc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5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103864" y="1828888"/>
            <a:ext cx="860599" cy="810369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ctr">
              <a:defRPr sz="2500">
                <a:latin typeface="微软雅黑"/>
                <a:ea typeface="微软雅黑"/>
                <a:cs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1"/>
          </p:nvPr>
        </p:nvSpPr>
        <p:spPr>
          <a:xfrm>
            <a:off x="5128937" y="3023606"/>
            <a:ext cx="2683371" cy="2633142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6" name="内容占位符 8"/>
          <p:cNvSpPr>
            <a:spLocks noGrp="1"/>
          </p:cNvSpPr>
          <p:nvPr>
            <p:ph sz="quarter" idx="12"/>
          </p:nvPr>
        </p:nvSpPr>
        <p:spPr>
          <a:xfrm>
            <a:off x="2091099" y="3023606"/>
            <a:ext cx="2683371" cy="2633142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 userDrawn="1"/>
        </p:nvSpPr>
        <p:spPr bwMode="auto">
          <a:xfrm>
            <a:off x="254496" y="2669977"/>
            <a:ext cx="8635008" cy="394915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254496" y="238869"/>
            <a:ext cx="8635008" cy="162073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9" name="文本框 1"/>
          <p:cNvSpPr txBox="1"/>
          <p:nvPr userDrawn="1"/>
        </p:nvSpPr>
        <p:spPr>
          <a:xfrm>
            <a:off x="9533558" y="3175620"/>
            <a:ext cx="129902" cy="563518"/>
          </a:xfrm>
          <a:prstGeom prst="rect">
            <a:avLst/>
          </a:prstGeom>
          <a:noFill/>
        </p:spPr>
        <p:txBody>
          <a:bodyPr wrap="none" lIns="64291" tIns="32146" rIns="64291" bIns="32146">
            <a:spAutoFit/>
          </a:bodyPr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kumimoji="1"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0" name="椭圆 10"/>
          <p:cNvSpPr/>
          <p:nvPr userDrawn="1"/>
        </p:nvSpPr>
        <p:spPr bwMode="auto">
          <a:xfrm>
            <a:off x="1028031" y="1758033"/>
            <a:ext cx="1012403" cy="1012403"/>
          </a:xfrm>
          <a:prstGeom prst="ellipse">
            <a:avLst/>
          </a:prstGeom>
          <a:gradFill flip="none" rotWithShape="1">
            <a:gsLst>
              <a:gs pos="0">
                <a:srgbClr val="0080FF">
                  <a:alpha val="81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lIns="64291" tIns="32146" rIns="64291" bIns="32146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1" name="Line 3"/>
          <p:cNvSpPr>
            <a:spLocks noChangeShapeType="1"/>
          </p:cNvSpPr>
          <p:nvPr userDrawn="1"/>
        </p:nvSpPr>
        <p:spPr bwMode="auto">
          <a:xfrm>
            <a:off x="2090663" y="2104058"/>
            <a:ext cx="0" cy="321469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3" name="标题 2"/>
          <p:cNvSpPr>
            <a:spLocks noGrp="1"/>
          </p:cNvSpPr>
          <p:nvPr>
            <p:ph type="title"/>
          </p:nvPr>
        </p:nvSpPr>
        <p:spPr>
          <a:xfrm>
            <a:off x="2394883" y="1903175"/>
            <a:ext cx="6203482" cy="722642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just">
              <a:lnSpc>
                <a:spcPct val="90000"/>
              </a:lnSpc>
              <a:defRPr sz="2100" kern="1600" spc="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5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1103864" y="1828888"/>
            <a:ext cx="860599" cy="810369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ctr">
              <a:defRPr sz="2500">
                <a:latin typeface="微软雅黑"/>
                <a:ea typeface="微软雅黑"/>
                <a:cs typeface="微软雅黑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内容占位符 8"/>
          <p:cNvSpPr>
            <a:spLocks noGrp="1"/>
          </p:cNvSpPr>
          <p:nvPr>
            <p:ph sz="quarter" idx="12"/>
          </p:nvPr>
        </p:nvSpPr>
        <p:spPr>
          <a:xfrm>
            <a:off x="2091099" y="3023606"/>
            <a:ext cx="2075856" cy="2633142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2" name="内容占位符 8"/>
          <p:cNvSpPr>
            <a:spLocks noGrp="1"/>
          </p:cNvSpPr>
          <p:nvPr>
            <p:ph sz="quarter" idx="13"/>
          </p:nvPr>
        </p:nvSpPr>
        <p:spPr>
          <a:xfrm>
            <a:off x="4268216" y="3023955"/>
            <a:ext cx="2075856" cy="2633142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7" name="内容占位符 8"/>
          <p:cNvSpPr>
            <a:spLocks noGrp="1"/>
          </p:cNvSpPr>
          <p:nvPr>
            <p:ph sz="quarter" idx="14"/>
          </p:nvPr>
        </p:nvSpPr>
        <p:spPr>
          <a:xfrm>
            <a:off x="6445333" y="3023955"/>
            <a:ext cx="2075856" cy="2633142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 userDrawn="1"/>
        </p:nvSpPr>
        <p:spPr bwMode="auto">
          <a:xfrm>
            <a:off x="254496" y="238869"/>
            <a:ext cx="8635008" cy="212638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260078" y="5858992"/>
            <a:ext cx="8623846" cy="99900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4" name="标题 2"/>
          <p:cNvSpPr>
            <a:spLocks noGrp="1"/>
          </p:cNvSpPr>
          <p:nvPr>
            <p:ph type="title"/>
          </p:nvPr>
        </p:nvSpPr>
        <p:spPr>
          <a:xfrm>
            <a:off x="774703" y="1403775"/>
            <a:ext cx="6203482" cy="722642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just">
              <a:lnSpc>
                <a:spcPct val="90000"/>
              </a:lnSpc>
              <a:defRPr sz="2500" kern="1600" spc="0">
                <a:solidFill>
                  <a:srgbClr val="00408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1382271" y="2821433"/>
            <a:ext cx="6581981" cy="2430270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marR="0" indent="0" algn="just" defTabSz="642915" rtl="0" eaLnBrk="1" fontAlgn="base" latinLnBrk="0" hangingPunct="1">
              <a:lnSpc>
                <a:spcPct val="150000"/>
              </a:lnSpc>
              <a:spcBef>
                <a:spcPts val="1969"/>
              </a:spcBef>
              <a:spcAft>
                <a:spcPct val="0"/>
              </a:spcAft>
              <a:buClrTx/>
              <a:buSzTx/>
              <a:buFontTx/>
              <a:buNone/>
              <a:tabLst/>
              <a:defRPr sz="1700">
                <a:latin typeface="Heiti SC Light"/>
                <a:ea typeface="Heiti SC Light"/>
                <a:cs typeface="Heiti SC Light"/>
              </a:defRPr>
            </a:lvl1pPr>
          </a:lstStyle>
          <a:p>
            <a:pPr lvl="0"/>
            <a:r>
              <a:rPr lang="zh-CN" altLang="en-US"/>
              <a:t>单击此处编辑母版</a:t>
            </a:r>
          </a:p>
          <a:p>
            <a:pPr lvl="0"/>
            <a:endParaRPr lang="zh-CN" altLang="en-US"/>
          </a:p>
          <a:p>
            <a:pPr lvl="0"/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 userDrawn="1"/>
        </p:nvSpPr>
        <p:spPr bwMode="auto">
          <a:xfrm>
            <a:off x="254496" y="238869"/>
            <a:ext cx="8635008" cy="2126382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260078" y="5858992"/>
            <a:ext cx="8623846" cy="999008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1969"/>
              </a:spcBef>
              <a:defRPr/>
            </a:pPr>
            <a:endParaRPr lang="zh-CN" altLang="en-US" dirty="0"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4" name="标题 2"/>
          <p:cNvSpPr>
            <a:spLocks noGrp="1"/>
          </p:cNvSpPr>
          <p:nvPr>
            <p:ph type="title"/>
          </p:nvPr>
        </p:nvSpPr>
        <p:spPr>
          <a:xfrm>
            <a:off x="774703" y="1403775"/>
            <a:ext cx="6203482" cy="722642"/>
          </a:xfrm>
          <a:prstGeom prst="rect">
            <a:avLst/>
          </a:prstGeom>
        </p:spPr>
        <p:txBody>
          <a:bodyPr vert="horz" lIns="64291" tIns="32146" rIns="64291" bIns="32146" anchor="ctr"/>
          <a:lstStyle>
            <a:lvl1pPr algn="just">
              <a:lnSpc>
                <a:spcPct val="90000"/>
              </a:lnSpc>
              <a:defRPr sz="2500" kern="1600" spc="0">
                <a:solidFill>
                  <a:srgbClr val="00408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1129606" y="2618630"/>
            <a:ext cx="1923232" cy="3038117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4"/>
            <a:endParaRPr lang="zh-CN" altLang="en-US"/>
          </a:p>
        </p:txBody>
      </p:sp>
      <p:sp>
        <p:nvSpPr>
          <p:cNvPr id="9" name="内容占位符 4"/>
          <p:cNvSpPr>
            <a:spLocks noGrp="1"/>
          </p:cNvSpPr>
          <p:nvPr>
            <p:ph sz="quarter" idx="11"/>
          </p:nvPr>
        </p:nvSpPr>
        <p:spPr>
          <a:xfrm>
            <a:off x="3610262" y="2618910"/>
            <a:ext cx="1923232" cy="3037838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4"/>
            <a:endParaRPr lang="zh-CN" altLang="en-US"/>
          </a:p>
        </p:txBody>
      </p:sp>
      <p:sp>
        <p:nvSpPr>
          <p:cNvPr id="10" name="内容占位符 4"/>
          <p:cNvSpPr>
            <a:spLocks noGrp="1"/>
          </p:cNvSpPr>
          <p:nvPr>
            <p:ph sz="quarter" idx="12"/>
          </p:nvPr>
        </p:nvSpPr>
        <p:spPr>
          <a:xfrm>
            <a:off x="6090919" y="2618910"/>
            <a:ext cx="1923232" cy="3037838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4"/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65" r:id="rId18"/>
    <p:sldLayoutId id="2147483667" r:id="rId19"/>
  </p:sldLayoutIdLst>
  <p:transition spd="slow"/>
  <p:hf hdr="0" dt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微软雅黑" pitchFamily="34" charset="-122"/>
          <a:ea typeface="微软雅黑" pitchFamily="34" charset="-122"/>
          <a:cs typeface="+mj-cs"/>
          <a:sym typeface="Helvetica Neue UltraLight"/>
        </a:defRPr>
      </a:lvl1pPr>
      <a:lvl2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微软雅黑" charset="-122"/>
          <a:ea typeface="微软雅黑" charset="-122"/>
          <a:cs typeface="Heiti SC Light" charset="0"/>
          <a:sym typeface="Helvetica Neue UltraLight"/>
        </a:defRPr>
      </a:lvl2pPr>
      <a:lvl3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微软雅黑" charset="-122"/>
          <a:ea typeface="微软雅黑" charset="-122"/>
          <a:cs typeface="Heiti SC Light" charset="0"/>
          <a:sym typeface="Helvetica Neue UltraLight"/>
        </a:defRPr>
      </a:lvl3pPr>
      <a:lvl4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微软雅黑" charset="-122"/>
          <a:ea typeface="微软雅黑" charset="-122"/>
          <a:cs typeface="Heiti SC Light" charset="0"/>
          <a:sym typeface="Helvetica Neue UltraLight"/>
        </a:defRPr>
      </a:lvl4pPr>
      <a:lvl5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微软雅黑" charset="-122"/>
          <a:ea typeface="微软雅黑" charset="-122"/>
          <a:cs typeface="Heiti SC Light" charset="0"/>
          <a:sym typeface="Helvetica Neue UltraLight"/>
        </a:defRPr>
      </a:lvl5pPr>
      <a:lvl6pPr marL="321457" algn="l" rtl="0" fontAlgn="base">
        <a:lnSpc>
          <a:spcPct val="80000"/>
        </a:lnSpc>
        <a:spcBef>
          <a:spcPct val="0"/>
        </a:spcBef>
        <a:spcAft>
          <a:spcPct val="0"/>
        </a:spcAft>
        <a:defRPr sz="9300">
          <a:solidFill>
            <a:srgbClr val="FFFFFF"/>
          </a:solidFill>
          <a:latin typeface="Helvetica Neue UltraLight" charset="0"/>
          <a:ea typeface="Heiti SC Light" charset="0"/>
          <a:cs typeface="Heiti SC Light" charset="0"/>
          <a:sym typeface="Helvetica Neue UltraLight" charset="0"/>
        </a:defRPr>
      </a:lvl6pPr>
      <a:lvl7pPr marL="642915" algn="l" rtl="0" fontAlgn="base">
        <a:lnSpc>
          <a:spcPct val="80000"/>
        </a:lnSpc>
        <a:spcBef>
          <a:spcPct val="0"/>
        </a:spcBef>
        <a:spcAft>
          <a:spcPct val="0"/>
        </a:spcAft>
        <a:defRPr sz="9300">
          <a:solidFill>
            <a:srgbClr val="FFFFFF"/>
          </a:solidFill>
          <a:latin typeface="Helvetica Neue UltraLight" charset="0"/>
          <a:ea typeface="Heiti SC Light" charset="0"/>
          <a:cs typeface="Heiti SC Light" charset="0"/>
          <a:sym typeface="Helvetica Neue UltraLight" charset="0"/>
        </a:defRPr>
      </a:lvl7pPr>
      <a:lvl8pPr marL="964372" algn="l" rtl="0" fontAlgn="base">
        <a:lnSpc>
          <a:spcPct val="80000"/>
        </a:lnSpc>
        <a:spcBef>
          <a:spcPct val="0"/>
        </a:spcBef>
        <a:spcAft>
          <a:spcPct val="0"/>
        </a:spcAft>
        <a:defRPr sz="9300">
          <a:solidFill>
            <a:srgbClr val="FFFFFF"/>
          </a:solidFill>
          <a:latin typeface="Helvetica Neue UltraLight" charset="0"/>
          <a:ea typeface="Heiti SC Light" charset="0"/>
          <a:cs typeface="Heiti SC Light" charset="0"/>
          <a:sym typeface="Helvetica Neue UltraLight" charset="0"/>
        </a:defRPr>
      </a:lvl8pPr>
      <a:lvl9pPr marL="1285829" algn="l" rtl="0" fontAlgn="base">
        <a:lnSpc>
          <a:spcPct val="80000"/>
        </a:lnSpc>
        <a:spcBef>
          <a:spcPct val="0"/>
        </a:spcBef>
        <a:spcAft>
          <a:spcPct val="0"/>
        </a:spcAft>
        <a:defRPr sz="9300">
          <a:solidFill>
            <a:srgbClr val="FFFFFF"/>
          </a:solidFill>
          <a:latin typeface="Helvetica Neue UltraLight" charset="0"/>
          <a:ea typeface="Heiti SC Light" charset="0"/>
          <a:cs typeface="Heiti SC Light" charset="0"/>
          <a:sym typeface="Helvetica Neue UltraLight" charset="0"/>
        </a:defRPr>
      </a:lvl9pPr>
    </p:titleStyle>
    <p:bodyStyle>
      <a:lvl1pPr marL="241093" indent="-241093" algn="r" rtl="0" eaLnBrk="0" fontAlgn="base" hangingPunct="0">
        <a:lnSpc>
          <a:spcPct val="120000"/>
        </a:lnSpc>
        <a:spcBef>
          <a:spcPts val="1969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Neue UltraLight"/>
        </a:defRPr>
      </a:lvl1pPr>
      <a:lvl2pPr marL="522368" indent="-200911" algn="l" rtl="0" eaLnBrk="0" fontAlgn="base" hangingPunct="0">
        <a:lnSpc>
          <a:spcPct val="120000"/>
        </a:lnSpc>
        <a:spcBef>
          <a:spcPts val="1969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Neue UltraLight"/>
        </a:defRPr>
      </a:lvl2pPr>
      <a:lvl3pPr marL="803643" indent="-160729" algn="l" rtl="0" eaLnBrk="0" fontAlgn="base" hangingPunct="0">
        <a:lnSpc>
          <a:spcPct val="120000"/>
        </a:lnSpc>
        <a:spcBef>
          <a:spcPts val="1969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Neue UltraLight"/>
        </a:defRPr>
      </a:lvl3pPr>
      <a:lvl4pPr marL="1125101" indent="-160729" algn="l" rtl="0" eaLnBrk="0" fontAlgn="base" hangingPunct="0">
        <a:lnSpc>
          <a:spcPct val="120000"/>
        </a:lnSpc>
        <a:spcBef>
          <a:spcPts val="1969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Neue UltraLight"/>
        </a:defRPr>
      </a:lvl4pPr>
      <a:lvl5pPr marL="1446558" indent="-160729" algn="l" rtl="0" eaLnBrk="0" fontAlgn="base" hangingPunct="0">
        <a:lnSpc>
          <a:spcPct val="120000"/>
        </a:lnSpc>
        <a:spcBef>
          <a:spcPts val="1969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Neue UltraLight"/>
        </a:defRPr>
      </a:lvl5pPr>
      <a:lvl6pPr marL="321457" algn="l" rtl="0" fontAlgn="base">
        <a:lnSpc>
          <a:spcPct val="120000"/>
        </a:lnSpc>
        <a:spcBef>
          <a:spcPts val="1969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Neue UltraLight" charset="0"/>
        </a:defRPr>
      </a:lvl6pPr>
      <a:lvl7pPr marL="642915" algn="l" rtl="0" fontAlgn="base">
        <a:lnSpc>
          <a:spcPct val="120000"/>
        </a:lnSpc>
        <a:spcBef>
          <a:spcPts val="1969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Neue UltraLight" charset="0"/>
        </a:defRPr>
      </a:lvl7pPr>
      <a:lvl8pPr marL="964372" algn="l" rtl="0" fontAlgn="base">
        <a:lnSpc>
          <a:spcPct val="120000"/>
        </a:lnSpc>
        <a:spcBef>
          <a:spcPts val="1969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Neue UltraLight" charset="0"/>
        </a:defRPr>
      </a:lvl8pPr>
      <a:lvl9pPr marL="1285829" algn="l" rtl="0" fontAlgn="base">
        <a:lnSpc>
          <a:spcPct val="120000"/>
        </a:lnSpc>
        <a:spcBef>
          <a:spcPts val="1969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Helvetica Neue UltraLight" charset="0"/>
        </a:defRPr>
      </a:lvl9pPr>
    </p:bodyStyle>
    <p:otherStyle>
      <a:defPPr>
        <a:defRPr lang="zh-CN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>
            <a:off x="838200" y="1351255"/>
            <a:ext cx="7380000" cy="1117"/>
          </a:xfrm>
          <a:prstGeom prst="line">
            <a:avLst/>
          </a:prstGeom>
          <a:solidFill>
            <a:srgbClr val="AACDE1"/>
          </a:solidFill>
          <a:ln w="15875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" name="Slide Number Placeholder 4"/>
          <p:cNvSpPr txBox="1">
            <a:spLocks/>
          </p:cNvSpPr>
          <p:nvPr/>
        </p:nvSpPr>
        <p:spPr>
          <a:xfrm>
            <a:off x="8590359" y="6601272"/>
            <a:ext cx="553641" cy="256729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 defTabSz="642915">
              <a:defRPr/>
            </a:pPr>
            <a:fld id="{CC13DCE6-D380-484F-B61E-08D0DAE3583A}" type="slidenum"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algn="ctr" defTabSz="642915">
                <a:defRPr/>
              </a:pPr>
              <a:t>1</a:t>
            </a:fld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240030" y="2130626"/>
            <a:ext cx="8686800" cy="318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2000" b="1" cap="all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2" charset="0"/>
              <a:ea typeface="MS PGothic" pitchFamily="32" charset="-128"/>
            </a:endParaRPr>
          </a:p>
          <a:p>
            <a:pPr algn="ctr"/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Transport Sector</a:t>
            </a:r>
          </a:p>
          <a:p>
            <a:pPr algn="ctr"/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2" charset="0"/>
              <a:ea typeface="MS PGothic" pitchFamily="32" charset="-128"/>
            </a:endParaRPr>
          </a:p>
          <a:p>
            <a:pPr algn="ctr"/>
            <a:r>
              <a:rPr lang="en-US" altLang="ja-JP" sz="3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Infrastructure</a:t>
            </a:r>
          </a:p>
          <a:p>
            <a:pPr algn="ctr"/>
            <a:r>
              <a:rPr lang="en-US" altLang="ja-JP" sz="2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 and </a:t>
            </a:r>
          </a:p>
          <a:p>
            <a:pPr algn="ctr"/>
            <a:r>
              <a:rPr lang="en-US" altLang="ja-JP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Cross-Border Transport</a:t>
            </a:r>
          </a:p>
          <a:p>
            <a:pPr lvl="0" algn="ctr" eaLnBrk="0" fontAlgn="base" hangingPunct="0">
              <a:spcAft>
                <a:spcPct val="0"/>
              </a:spcAft>
            </a:pPr>
            <a:endParaRPr lang="en-US" altLang="ja-JP" sz="31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1371600" y="304800"/>
            <a:ext cx="6400800" cy="95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000" spc="120" dirty="0">
                <a:solidFill>
                  <a:schemeClr val="accent6">
                    <a:lumMod val="40000"/>
                    <a:lumOff val="60000"/>
                  </a:schemeClr>
                </a:solidFill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Seminar on Enlarging Border Trade Potential</a:t>
            </a:r>
          </a:p>
          <a:p>
            <a:pPr algn="ctr"/>
            <a:r>
              <a:rPr lang="en-US" sz="2000" spc="120" dirty="0">
                <a:solidFill>
                  <a:schemeClr val="accent6">
                    <a:lumMod val="40000"/>
                    <a:lumOff val="60000"/>
                  </a:schemeClr>
                </a:solidFill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between Cambodia and Thailand</a:t>
            </a:r>
            <a:endParaRPr lang="en-US" sz="1800" spc="120" dirty="0">
              <a:solidFill>
                <a:schemeClr val="accent6">
                  <a:lumMod val="40000"/>
                  <a:lumOff val="60000"/>
                </a:schemeClr>
              </a:solidFill>
              <a:latin typeface="Bernard MT Condensed" pitchFamily="18" charset="0"/>
              <a:ea typeface="Arial Unicode MS" pitchFamily="34" charset="-128"/>
              <a:cs typeface="Arial" pitchFamily="34" charset="0"/>
            </a:endParaRPr>
          </a:p>
          <a:p>
            <a:pPr lvl="0" algn="ctr" eaLnBrk="0" fontAlgn="base" hangingPunct="0">
              <a:spcAft>
                <a:spcPct val="0"/>
              </a:spcAft>
            </a:pPr>
            <a:r>
              <a:rPr lang="en-US" altLang="ja-JP" sz="1800" spc="120" dirty="0">
                <a:solidFill>
                  <a:srgbClr val="FFC000"/>
                </a:solidFill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12 September 2017, </a:t>
            </a:r>
            <a:r>
              <a:rPr lang="en-US" altLang="ja-JP" sz="1800" spc="120" dirty="0" err="1">
                <a:solidFill>
                  <a:srgbClr val="FFC000"/>
                </a:solidFill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Cambodiana</a:t>
            </a:r>
            <a:r>
              <a:rPr lang="en-US" altLang="ja-JP" sz="1800" spc="120" dirty="0">
                <a:solidFill>
                  <a:srgbClr val="FFC000"/>
                </a:solidFill>
                <a:latin typeface="Bernard MT Condensed" pitchFamily="18" charset="0"/>
                <a:ea typeface="Arial Unicode MS" pitchFamily="34" charset="-128"/>
                <a:cs typeface="Arial" pitchFamily="34" charset="0"/>
              </a:rPr>
              <a:t> Hotel, Phnom Penh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8590359" y="6601272"/>
            <a:ext cx="553641" cy="256729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 defTabSz="642915">
              <a:defRPr/>
            </a:pPr>
            <a:fld id="{CC13DCE6-D380-484F-B61E-08D0DAE3583A}" type="slidenum"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algn="ctr" defTabSz="642915">
                <a:defRPr/>
              </a:pPr>
              <a:t>10</a:t>
            </a:fld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447800"/>
            <a:ext cx="8534400" cy="489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>
              <a:lnSpc>
                <a:spcPct val="90000"/>
              </a:lnSpc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kumimoji="1" lang="en-US" sz="24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Both</a:t>
            </a: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countries</a:t>
            </a: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signed</a:t>
            </a: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a</a:t>
            </a: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MOU</a:t>
            </a: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on</a:t>
            </a: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the</a:t>
            </a: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Exchange</a:t>
            </a: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of</a:t>
            </a: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Traffic</a:t>
            </a: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Rights in 30 March 2008 </a:t>
            </a:r>
            <a:r>
              <a:rPr kumimoji="1" lang="en-US" sz="16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(become effective 90 days after the date of signing):</a:t>
            </a:r>
          </a:p>
          <a:p>
            <a:pPr algn="just">
              <a:lnSpc>
                <a:spcPct val="90000"/>
              </a:lnSpc>
              <a:tabLst>
                <a:tab pos="533400" algn="l"/>
              </a:tabLst>
            </a:pPr>
            <a:endParaRPr kumimoji="1" lang="en-US" sz="1050" b="1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  <a:p>
            <a:pPr marL="858032" lvl="1" indent="-365760" algn="just">
              <a:lnSpc>
                <a:spcPct val="90000"/>
              </a:lnSpc>
              <a:buFont typeface="Courier New" panose="02070309020205020404" pitchFamily="49" charset="0"/>
              <a:buChar char="o"/>
              <a:tabLst>
                <a:tab pos="533400" algn="l"/>
              </a:tabLst>
            </a:pP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Each country can issue total number of quota </a:t>
            </a:r>
            <a:r>
              <a:rPr kumimoji="1" lang="en-US" sz="2000" b="1" dirty="0" err="1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upto</a:t>
            </a: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 40 for Non-schedule Passenger Transportation and Cargo Transportation at </a:t>
            </a:r>
            <a:r>
              <a:rPr kumimoji="1" lang="en-US" sz="2000" b="1" dirty="0" err="1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Poipet</a:t>
            </a: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-Aranyaprathet border check points and designated routes as</a:t>
            </a:r>
            <a:r>
              <a:rPr kumimoji="1" lang="en-US" sz="12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specified in Protocol 1 of GMS CBTA,</a:t>
            </a:r>
          </a:p>
          <a:p>
            <a:pPr marL="858032" lvl="1" indent="-365760" algn="just">
              <a:lnSpc>
                <a:spcPct val="90000"/>
              </a:lnSpc>
              <a:buFont typeface="Courier New" panose="02070309020205020404" pitchFamily="49" charset="0"/>
              <a:buChar char="o"/>
              <a:tabLst>
                <a:tab pos="533400" algn="l"/>
              </a:tabLst>
            </a:pP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It’s considered as the Initial Implementation of CBTA (IICBTA), not Bilateral Agreement.</a:t>
            </a:r>
          </a:p>
          <a:p>
            <a:pPr marL="858032" lvl="1" indent="-365760" algn="just">
              <a:lnSpc>
                <a:spcPct val="90000"/>
              </a:lnSpc>
              <a:buFont typeface="Courier New" panose="02070309020205020404" pitchFamily="49" charset="0"/>
              <a:buChar char="o"/>
              <a:tabLst>
                <a:tab pos="533400" algn="l"/>
              </a:tabLst>
            </a:pPr>
            <a:r>
              <a:rPr kumimoji="1" lang="ca-E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However, the implementation of this MOU has begun only from June 2012.</a:t>
            </a:r>
          </a:p>
          <a:p>
            <a:pPr lvl="1" algn="just">
              <a:lnSpc>
                <a:spcPct val="90000"/>
              </a:lnSpc>
              <a:tabLst>
                <a:tab pos="533400" algn="l"/>
              </a:tabLst>
            </a:pPr>
            <a:endParaRPr kumimoji="1" lang="ca-ES" sz="1600" b="1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  <a:p>
            <a:pPr marL="539496" indent="-539496" algn="just">
              <a:lnSpc>
                <a:spcPct val="90000"/>
              </a:lnSpc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kumimoji="1" lang="ca-ES" sz="24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On 16 December 2016 in Chiang Mai, the two parties signed the Addendum Two to the MOU to increase the number of quota from 40 to 150.</a:t>
            </a:r>
          </a:p>
          <a:p>
            <a:pPr lvl="1">
              <a:lnSpc>
                <a:spcPct val="90000"/>
              </a:lnSpc>
              <a:tabLst>
                <a:tab pos="533400" algn="l"/>
              </a:tabLst>
            </a:pPr>
            <a:endParaRPr kumimoji="1" lang="ca-ES" sz="1600" b="1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  <a:p>
            <a:pPr marL="858032" lvl="1" indent="-536575">
              <a:lnSpc>
                <a:spcPct val="90000"/>
              </a:lnSpc>
              <a:buFont typeface="Wingdings" panose="05000000000000000000" pitchFamily="2" charset="2"/>
              <a:buChar char="v"/>
              <a:tabLst>
                <a:tab pos="533400" algn="l"/>
              </a:tabLst>
            </a:pPr>
            <a:r>
              <a:rPr kumimoji="1" lang="ca-ES" sz="24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As of today only 44 buses from Cambodia are registered. ?</a:t>
            </a:r>
            <a:endParaRPr kumimoji="1" lang="en-US" sz="2400" b="1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38200" y="990600"/>
            <a:ext cx="7380000" cy="1117"/>
          </a:xfrm>
          <a:prstGeom prst="line">
            <a:avLst/>
          </a:prstGeom>
          <a:solidFill>
            <a:srgbClr val="AACDE1"/>
          </a:solidFill>
          <a:ln w="15875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68579" y="159603"/>
            <a:ext cx="8521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895350">
              <a:tabLst>
                <a:tab pos="892175" algn="l"/>
              </a:tabLst>
            </a:pP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II.1	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Cambodia-Thailand Cross-Border Transport Facilitation Agreement between</a:t>
            </a:r>
          </a:p>
        </p:txBody>
      </p:sp>
    </p:spTree>
    <p:extLst>
      <p:ext uri="{BB962C8B-B14F-4D97-AF65-F5344CB8AC3E}">
        <p14:creationId xmlns:p14="http://schemas.microsoft.com/office/powerpoint/2010/main" val="111450986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8590359" y="6601272"/>
            <a:ext cx="553641" cy="256729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 defTabSz="642915">
              <a:defRPr/>
            </a:pPr>
            <a:fld id="{CC13DCE6-D380-484F-B61E-08D0DAE3583A}" type="slidenum"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algn="ctr" defTabSz="642915">
                <a:defRPr/>
              </a:pPr>
              <a:t>11</a:t>
            </a:fld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295400"/>
            <a:ext cx="85344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tabLst>
                <a:tab pos="533400" algn="l"/>
              </a:tabLst>
            </a:pPr>
            <a:endParaRPr kumimoji="1" lang="ca-ES" sz="700" b="1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  <a:p>
            <a:pPr marL="858032" lvl="1" indent="-536575">
              <a:lnSpc>
                <a:spcPct val="90000"/>
              </a:lnSpc>
              <a:buFont typeface="Wingdings" panose="05000000000000000000" pitchFamily="2" charset="2"/>
              <a:buChar char="v"/>
              <a:tabLst>
                <a:tab pos="533400" algn="l"/>
              </a:tabLst>
            </a:pPr>
            <a:r>
              <a:rPr kumimoji="1" lang="en-US" sz="24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Challenges in implementation of this Agreement:</a:t>
            </a:r>
          </a:p>
          <a:p>
            <a:pPr lvl="1">
              <a:lnSpc>
                <a:spcPct val="90000"/>
              </a:lnSpc>
              <a:tabLst>
                <a:tab pos="533400" algn="l"/>
              </a:tabLst>
            </a:pPr>
            <a:endParaRPr kumimoji="1" lang="en-US" sz="1050" b="1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  <a:p>
            <a:pPr marL="1179490" lvl="2" indent="-182880" algn="just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533400" algn="l"/>
              </a:tabLst>
            </a:pPr>
            <a:r>
              <a:rPr kumimoji="1" lang="en-US" sz="22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Because this is IICBTA, then the Routes and Entry/Exit Points are limited as agreed in Protocol 1 of CBTA, No ways to open more routes nor more border check points</a:t>
            </a:r>
          </a:p>
          <a:p>
            <a:pPr marL="996610" lvl="2" algn="just">
              <a:lnSpc>
                <a:spcPct val="90000"/>
              </a:lnSpc>
              <a:tabLst>
                <a:tab pos="533400" algn="l"/>
              </a:tabLst>
            </a:pPr>
            <a:endParaRPr kumimoji="1" lang="en-US" sz="1050" b="1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  <a:p>
            <a:pPr marL="1179490" lvl="2" indent="-182880" algn="just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533400" algn="l"/>
              </a:tabLst>
            </a:pP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Unbalance flow of goods, more import less export (5/1)</a:t>
            </a:r>
          </a:p>
          <a:p>
            <a:pPr marL="996610" lvl="2" algn="just">
              <a:lnSpc>
                <a:spcPct val="90000"/>
              </a:lnSpc>
              <a:tabLst>
                <a:tab pos="533400" algn="l"/>
              </a:tabLst>
            </a:pPr>
            <a:endParaRPr kumimoji="1" lang="en-US" sz="1050" b="1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  <a:p>
            <a:pPr marL="1179490" lvl="2" indent="-182880" algn="just">
              <a:lnSpc>
                <a:spcPct val="90000"/>
              </a:lnSpc>
              <a:buFont typeface="Wingdings" panose="05000000000000000000" pitchFamily="2" charset="2"/>
              <a:buChar char="§"/>
              <a:tabLst>
                <a:tab pos="533400" algn="l"/>
              </a:tabLst>
            </a:pP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Conditions of transport in Thailand are not favorable for Cambodian operators such as,</a:t>
            </a:r>
          </a:p>
          <a:p>
            <a:pPr marL="996610" lvl="2" algn="just">
              <a:lnSpc>
                <a:spcPct val="90000"/>
              </a:lnSpc>
              <a:tabLst>
                <a:tab pos="533400" algn="l"/>
              </a:tabLst>
            </a:pPr>
            <a:endParaRPr kumimoji="1" lang="en-US" sz="800" b="1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  <a:p>
            <a:pPr marL="1660967" lvl="3" indent="-342900" algn="just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Limit the maximum length of Semi-trailers is only 13.60m</a:t>
            </a:r>
          </a:p>
          <a:p>
            <a:pPr marL="1660967" lvl="3" indent="-342900" algn="just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Not allow goods in transit in Thailand</a:t>
            </a:r>
          </a:p>
          <a:p>
            <a:pPr marL="1660967" lvl="3" indent="-342900" algn="just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Not allow unladen (empty) trucks enter Thailand</a:t>
            </a:r>
          </a:p>
          <a:p>
            <a:pPr marL="1660967" lvl="3" indent="-342900" algn="just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533400" algn="l"/>
              </a:tabLst>
            </a:pPr>
            <a:r>
              <a:rPr kumimoji="1" lang="en-US" sz="20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Driving on different side</a:t>
            </a:r>
            <a:endParaRPr kumimoji="1" lang="km-KH" sz="2000" b="1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  <a:p>
            <a:pPr marL="536575" indent="-536575" algn="just">
              <a:lnSpc>
                <a:spcPct val="90000"/>
              </a:lnSpc>
              <a:buFont typeface="Wingdings" panose="05000000000000000000" pitchFamily="2" charset="2"/>
              <a:buChar char="q"/>
              <a:tabLst>
                <a:tab pos="533400" algn="l"/>
              </a:tabLst>
            </a:pPr>
            <a:endParaRPr kumimoji="1" lang="en-US" sz="2400" b="1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  <a:p>
            <a:pPr marL="536575" indent="-536575" algn="just">
              <a:lnSpc>
                <a:spcPct val="90000"/>
              </a:lnSpc>
              <a:buFont typeface="Wingdings" panose="05000000000000000000" pitchFamily="2" charset="2"/>
              <a:buChar char="q"/>
              <a:tabLst>
                <a:tab pos="533400" algn="l"/>
              </a:tabLst>
            </a:pPr>
            <a:r>
              <a:rPr kumimoji="1" lang="en-US" sz="2400" b="1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rPr>
              <a:t>For the Railway Transport, Both countries will signed a MOU on the “Joint Traffic Working over Railway” in 2017 </a:t>
            </a:r>
            <a:endParaRPr kumimoji="1" lang="en-US" sz="1600" b="1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  <a:p>
            <a:pPr algn="just">
              <a:lnSpc>
                <a:spcPct val="90000"/>
              </a:lnSpc>
              <a:tabLst>
                <a:tab pos="533400" algn="l"/>
              </a:tabLst>
            </a:pPr>
            <a:endParaRPr kumimoji="1" lang="en-US" sz="1050" b="1" dirty="0">
              <a:solidFill>
                <a:schemeClr val="bg1"/>
              </a:solidFill>
              <a:latin typeface="Calibri"/>
              <a:ea typeface="ＭＳ Ｐゴシック" charset="0"/>
              <a:cs typeface="Calibri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38200" y="990600"/>
            <a:ext cx="7380000" cy="1117"/>
          </a:xfrm>
          <a:prstGeom prst="line">
            <a:avLst/>
          </a:prstGeom>
          <a:solidFill>
            <a:srgbClr val="AACDE1"/>
          </a:solidFill>
          <a:ln w="15875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68579" y="159603"/>
            <a:ext cx="8521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895350">
              <a:tabLst>
                <a:tab pos="892175" algn="l"/>
              </a:tabLst>
            </a:pP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II.1	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Cambodia-Thailand Cross-Border Transport Facilitation Agreement between</a:t>
            </a:r>
          </a:p>
        </p:txBody>
      </p:sp>
    </p:spTree>
    <p:extLst>
      <p:ext uri="{BB962C8B-B14F-4D97-AF65-F5344CB8AC3E}">
        <p14:creationId xmlns:p14="http://schemas.microsoft.com/office/powerpoint/2010/main" val="109214243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>
            <a:off x="1121569" y="3275483"/>
            <a:ext cx="6879431" cy="1117"/>
          </a:xfrm>
          <a:prstGeom prst="line">
            <a:avLst/>
          </a:prstGeom>
          <a:solidFill>
            <a:srgbClr val="AACDE1"/>
          </a:solidFill>
          <a:ln w="15875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Slide Number Placeholder 4"/>
          <p:cNvSpPr txBox="1">
            <a:spLocks/>
          </p:cNvSpPr>
          <p:nvPr/>
        </p:nvSpPr>
        <p:spPr>
          <a:xfrm>
            <a:off x="8590359" y="6601272"/>
            <a:ext cx="553641" cy="256729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 defTabSz="642915">
              <a:defRPr/>
            </a:pPr>
            <a:fld id="{CC13DCE6-D380-484F-B61E-08D0DAE3583A}" type="slidenum"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algn="ctr" defTabSz="642915">
                <a:defRPr/>
              </a:pPr>
              <a:t>12</a:t>
            </a:fld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446020"/>
            <a:ext cx="7848600" cy="742028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algn="ctr">
              <a:buClr>
                <a:srgbClr val="1818FF"/>
              </a:buClr>
              <a:tabLst>
                <a:tab pos="0" algn="l"/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  <a:tab pos="4178945" algn="l"/>
                <a:tab pos="4500402" algn="l"/>
                <a:tab pos="4821860" algn="l"/>
                <a:tab pos="5143317" algn="l"/>
                <a:tab pos="5464774" algn="l"/>
                <a:tab pos="5786232" algn="l"/>
                <a:tab pos="6107689" algn="l"/>
                <a:tab pos="6429146" algn="l"/>
              </a:tabLst>
              <a:defRPr/>
            </a:pPr>
            <a:r>
              <a:rPr lang="en-GB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5641318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8590359" y="6601272"/>
            <a:ext cx="553641" cy="256729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 defTabSz="642915">
              <a:defRPr/>
            </a:pPr>
            <a:fld id="{CC13DCE6-D380-484F-B61E-08D0DAE3583A}" type="slidenum"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algn="ctr" defTabSz="642915">
                <a:defRPr/>
              </a:pPr>
              <a:t>2</a:t>
            </a:fld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611712"/>
            <a:ext cx="2604874" cy="557362"/>
          </a:xfrm>
          <a:prstGeom prst="rect">
            <a:avLst/>
          </a:prstGeom>
        </p:spPr>
        <p:txBody>
          <a:bodyPr wrap="none" lIns="64291" tIns="32146" rIns="64291" bIns="32146">
            <a:spAutoFit/>
          </a:bodyPr>
          <a:lstStyle/>
          <a:p>
            <a:pPr>
              <a:buClr>
                <a:srgbClr val="1818FF"/>
              </a:buClr>
              <a:tabLst>
                <a:tab pos="0" algn="l"/>
                <a:tab pos="321457" algn="l"/>
                <a:tab pos="642915" algn="l"/>
                <a:tab pos="964372" algn="l"/>
                <a:tab pos="1285829" algn="l"/>
                <a:tab pos="1607287" algn="l"/>
                <a:tab pos="1928744" algn="l"/>
                <a:tab pos="2250201" algn="l"/>
                <a:tab pos="2571659" algn="l"/>
                <a:tab pos="2893116" algn="l"/>
                <a:tab pos="3214573" algn="l"/>
                <a:tab pos="3536031" algn="l"/>
                <a:tab pos="3857488" algn="l"/>
                <a:tab pos="4178945" algn="l"/>
                <a:tab pos="4500402" algn="l"/>
                <a:tab pos="4821860" algn="l"/>
                <a:tab pos="5143317" algn="l"/>
                <a:tab pos="5464774" algn="l"/>
                <a:tab pos="5786232" algn="l"/>
                <a:tab pos="6107689" algn="l"/>
                <a:tab pos="6429146" algn="l"/>
              </a:tabLst>
              <a:defRPr/>
            </a:pP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CONTENTS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2698640"/>
            <a:ext cx="8610600" cy="2065468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marL="893763" indent="-457200">
              <a:buAutoNum type="romanUcPeriod"/>
              <a:tabLst>
                <a:tab pos="892175" algn="l"/>
              </a:tabLst>
            </a:pPr>
            <a:r>
              <a:rPr lang="en-GB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Infrastructure Development</a:t>
            </a:r>
          </a:p>
          <a:p>
            <a:pPr marL="893763" indent="-457200">
              <a:buAutoNum type="romanUcPeriod"/>
              <a:tabLst>
                <a:tab pos="892175" algn="l"/>
              </a:tabLst>
            </a:pPr>
            <a:endParaRPr lang="en-GB" sz="3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2" charset="0"/>
              <a:ea typeface="MS PGothic" pitchFamily="32" charset="-128"/>
            </a:endParaRPr>
          </a:p>
          <a:p>
            <a:pPr marL="893763" indent="-457200">
              <a:buAutoNum type="romanUcPeriod"/>
              <a:tabLst>
                <a:tab pos="892175" algn="l"/>
              </a:tabLst>
            </a:pPr>
            <a:r>
              <a:rPr lang="en-GB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Transport Facilitation Agreements</a:t>
            </a:r>
          </a:p>
          <a:p>
            <a:pPr marL="436563">
              <a:tabLst>
                <a:tab pos="892175" algn="l"/>
              </a:tabLst>
            </a:pPr>
            <a:endParaRPr lang="en-GB" sz="1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2" charset="0"/>
              <a:ea typeface="MS PGothic" pitchFamily="32" charset="-128"/>
            </a:endParaRPr>
          </a:p>
          <a:p>
            <a:pPr marL="893763" indent="-720725">
              <a:tabLst>
                <a:tab pos="892175" algn="l"/>
              </a:tabLst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  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(Cambodia-Thailand Cross-Border Transport)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2" charset="0"/>
              <a:ea typeface="MS PGothic" pitchFamily="32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905000" y="1353367"/>
            <a:ext cx="6313200" cy="1117"/>
          </a:xfrm>
          <a:prstGeom prst="line">
            <a:avLst/>
          </a:prstGeom>
          <a:solidFill>
            <a:srgbClr val="AACDE1"/>
          </a:solidFill>
          <a:ln w="15875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AutoShape 2" descr="Image result for GMS CBT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8590359" y="6601272"/>
            <a:ext cx="553641" cy="256729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 defTabSz="642915">
              <a:defRPr/>
            </a:pPr>
            <a:fld id="{CC13DCE6-D380-484F-B61E-08D0DAE3583A}" type="slidenum"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algn="ctr" defTabSz="642915">
                <a:defRPr/>
              </a:pPr>
              <a:t>3</a:t>
            </a:fld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710" y="2062256"/>
            <a:ext cx="64382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>
              <a:tabLst>
                <a:tab pos="892175" algn="l"/>
              </a:tabLst>
            </a:pP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I.	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Infrastructure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317431926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8590359" y="6601272"/>
            <a:ext cx="553641" cy="256729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 defTabSz="642915">
              <a:defRPr/>
            </a:pPr>
            <a:fld id="{CC13DCE6-D380-484F-B61E-08D0DAE3583A}" type="slidenum"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algn="ctr" defTabSz="642915">
                <a:defRPr/>
              </a:pPr>
              <a:t>4</a:t>
            </a:fld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38200" y="990600"/>
            <a:ext cx="7380000" cy="1117"/>
          </a:xfrm>
          <a:prstGeom prst="line">
            <a:avLst/>
          </a:prstGeom>
          <a:solidFill>
            <a:srgbClr val="AACDE1"/>
          </a:solidFill>
          <a:ln w="15875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68579" y="376535"/>
            <a:ext cx="8521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>
              <a:tabLst>
                <a:tab pos="892175" algn="l"/>
              </a:tabLst>
            </a:pP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I.	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Infrastructure Development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03E79-64AB-43A7-AC9F-D15E96ACA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18" y="1372489"/>
            <a:ext cx="4009637" cy="5325035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C35FA16B-BC9D-4F2F-AC0B-574DA8B16F4E}"/>
              </a:ext>
            </a:extLst>
          </p:cNvPr>
          <p:cNvSpPr/>
          <p:nvPr/>
        </p:nvSpPr>
        <p:spPr>
          <a:xfrm>
            <a:off x="2383711" y="4413091"/>
            <a:ext cx="985008" cy="1149510"/>
          </a:xfrm>
          <a:prstGeom prst="wedgeRectCallout">
            <a:avLst>
              <a:gd name="adj1" fmla="val 175634"/>
              <a:gd name="adj2" fmla="val -73316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AEF4BD-F3EA-4388-AEC2-1E6592D63109}"/>
              </a:ext>
            </a:extLst>
          </p:cNvPr>
          <p:cNvSpPr/>
          <p:nvPr/>
        </p:nvSpPr>
        <p:spPr>
          <a:xfrm>
            <a:off x="88820" y="929957"/>
            <a:ext cx="8824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>
              <a:tabLst>
                <a:tab pos="892175" algn="l"/>
              </a:tabLst>
            </a:pP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	</a:t>
            </a:r>
            <a:r>
              <a:rPr lang="en-GB" sz="2000" b="1" dirty="0">
                <a:solidFill>
                  <a:schemeClr val="bg1"/>
                </a:solidFill>
                <a:latin typeface="Verdana" pitchFamily="32" charset="0"/>
                <a:ea typeface="MS PGothic" pitchFamily="32" charset="-128"/>
              </a:rPr>
              <a:t>Asian Highway Network</a:t>
            </a:r>
            <a:r>
              <a:rPr lang="en-GB" sz="2400" b="1" dirty="0">
                <a:solidFill>
                  <a:schemeClr val="bg1"/>
                </a:solidFill>
                <a:latin typeface="Verdana" pitchFamily="32" charset="0"/>
                <a:ea typeface="MS PGothic" pitchFamily="32" charset="-128"/>
              </a:rPr>
              <a:t>/GMS Economic Corridor</a:t>
            </a:r>
            <a:endParaRPr lang="en-US" sz="2400" b="1" dirty="0">
              <a:solidFill>
                <a:schemeClr val="bg1"/>
              </a:solidFill>
              <a:latin typeface="Verdana" pitchFamily="32" charset="0"/>
              <a:ea typeface="MS PGothic" pitchFamily="32" charset="-128"/>
            </a:endParaRPr>
          </a:p>
        </p:txBody>
      </p:sp>
      <p:pic>
        <p:nvPicPr>
          <p:cNvPr id="10" name="Picture 9" descr="new corridors-5">
            <a:extLst>
              <a:ext uri="{FF2B5EF4-FFF2-40B4-BE49-F238E27FC236}">
                <a16:creationId xmlns:a16="http://schemas.microsoft.com/office/drawing/2014/main" id="{68F16A9A-86B3-4570-9932-47F83FE45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8"/>
          <a:stretch/>
        </p:blipFill>
        <p:spPr>
          <a:xfrm>
            <a:off x="4633554" y="1371044"/>
            <a:ext cx="4036968" cy="5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457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8590359" y="6601272"/>
            <a:ext cx="553641" cy="256729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 defTabSz="642915">
              <a:defRPr/>
            </a:pPr>
            <a:fld id="{CC13DCE6-D380-484F-B61E-08D0DAE3583A}" type="slidenum"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algn="ctr" defTabSz="642915">
                <a:defRPr/>
              </a:pPr>
              <a:t>5</a:t>
            </a:fld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38200" y="990600"/>
            <a:ext cx="7380000" cy="1117"/>
          </a:xfrm>
          <a:prstGeom prst="line">
            <a:avLst/>
          </a:prstGeom>
          <a:solidFill>
            <a:srgbClr val="AACDE1"/>
          </a:solidFill>
          <a:ln w="15875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68579" y="376535"/>
            <a:ext cx="8521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>
              <a:tabLst>
                <a:tab pos="892175" algn="l"/>
              </a:tabLst>
            </a:pP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I.	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Infrastructure Development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5D145D-26B2-4E5A-978C-5E53533BBC49}"/>
              </a:ext>
            </a:extLst>
          </p:cNvPr>
          <p:cNvSpPr/>
          <p:nvPr/>
        </p:nvSpPr>
        <p:spPr>
          <a:xfrm>
            <a:off x="53396" y="952765"/>
            <a:ext cx="8858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>
              <a:tabLst>
                <a:tab pos="892175" algn="l"/>
              </a:tabLst>
            </a:pP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     </a:t>
            </a:r>
            <a:r>
              <a:rPr lang="en-GB" sz="2400" b="1" dirty="0">
                <a:solidFill>
                  <a:schemeClr val="bg1"/>
                </a:solidFill>
                <a:latin typeface="Verdana" pitchFamily="32" charset="0"/>
                <a:ea typeface="MS PGothic" pitchFamily="32" charset="-128"/>
              </a:rPr>
              <a:t>GMS Economic Corridor/Cambodia – Thailand</a:t>
            </a:r>
            <a:endParaRPr lang="en-US" sz="2400" b="1" dirty="0">
              <a:solidFill>
                <a:schemeClr val="bg1"/>
              </a:solidFill>
              <a:latin typeface="Verdana" pitchFamily="32" charset="0"/>
              <a:ea typeface="MS PGothic" pitchFamily="32" charset="-128"/>
            </a:endParaRPr>
          </a:p>
        </p:txBody>
      </p:sp>
      <p:pic>
        <p:nvPicPr>
          <p:cNvPr id="13" name="Picture 12" descr="new corridors-5">
            <a:extLst>
              <a:ext uri="{FF2B5EF4-FFF2-40B4-BE49-F238E27FC236}">
                <a16:creationId xmlns:a16="http://schemas.microsoft.com/office/drawing/2014/main" id="{B57057AD-EFC1-4B65-984D-27A1385D7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8"/>
          <a:stretch/>
        </p:blipFill>
        <p:spPr>
          <a:xfrm>
            <a:off x="252875" y="1383792"/>
            <a:ext cx="4036968" cy="5321808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F505AC2F-D093-4734-B22F-1E45169739C4}"/>
              </a:ext>
            </a:extLst>
          </p:cNvPr>
          <p:cNvSpPr/>
          <p:nvPr/>
        </p:nvSpPr>
        <p:spPr>
          <a:xfrm>
            <a:off x="1156348" y="3200400"/>
            <a:ext cx="2272652" cy="2514600"/>
          </a:xfrm>
          <a:prstGeom prst="wedgeRectCallout">
            <a:avLst>
              <a:gd name="adj1" fmla="val 91168"/>
              <a:gd name="adj2" fmla="val -36360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E4BCF-CB3D-462F-972E-847F242AB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716" y="1382243"/>
            <a:ext cx="4528298" cy="53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2457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8590359" y="6601272"/>
            <a:ext cx="553641" cy="256729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 defTabSz="642915">
              <a:defRPr/>
            </a:pPr>
            <a:fld id="{CC13DCE6-D380-484F-B61E-08D0DAE3583A}" type="slidenum"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algn="ctr" defTabSz="642915">
                <a:defRPr/>
              </a:pPr>
              <a:t>6</a:t>
            </a:fld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38200" y="990600"/>
            <a:ext cx="7380000" cy="1117"/>
          </a:xfrm>
          <a:prstGeom prst="line">
            <a:avLst/>
          </a:prstGeom>
          <a:solidFill>
            <a:srgbClr val="AACDE1"/>
          </a:solidFill>
          <a:ln w="15875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68579" y="376535"/>
            <a:ext cx="8521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>
              <a:tabLst>
                <a:tab pos="892175" algn="l"/>
              </a:tabLst>
            </a:pP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I.	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Infrastructure Development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DA591-A97E-4E46-AE72-D820EF252F3B}"/>
              </a:ext>
            </a:extLst>
          </p:cNvPr>
          <p:cNvSpPr/>
          <p:nvPr/>
        </p:nvSpPr>
        <p:spPr>
          <a:xfrm>
            <a:off x="152400" y="929957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 algn="ctr">
              <a:tabLst>
                <a:tab pos="892175" algn="l"/>
              </a:tabLst>
            </a:pPr>
            <a:r>
              <a:rPr lang="en-GB" sz="2400" b="1" dirty="0">
                <a:solidFill>
                  <a:schemeClr val="bg1"/>
                </a:solidFill>
                <a:latin typeface="Verdana" pitchFamily="32" charset="0"/>
                <a:ea typeface="MS PGothic" pitchFamily="32" charset="-128"/>
              </a:rPr>
              <a:t>Cambodia – Thailand Enlarging Cross Border</a:t>
            </a:r>
            <a:endParaRPr lang="en-US" sz="2400" b="1" dirty="0">
              <a:solidFill>
                <a:schemeClr val="bg1"/>
              </a:solidFill>
              <a:latin typeface="Verdana" pitchFamily="32" charset="0"/>
              <a:ea typeface="MS PGothic" pitchFamily="32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10A031-06BA-447A-BA7F-75C8E0915F35}"/>
              </a:ext>
            </a:extLst>
          </p:cNvPr>
          <p:cNvSpPr/>
          <p:nvPr/>
        </p:nvSpPr>
        <p:spPr>
          <a:xfrm>
            <a:off x="69134" y="1361487"/>
            <a:ext cx="511246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sz="1800" b="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kumimoji="1" lang="en-US" sz="24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Poipet</a:t>
            </a: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- Aranyaprathet International Border Check Point is a main gate for GMS Connectivity, but  it’s too narrow. </a:t>
            </a:r>
          </a:p>
          <a:p>
            <a:endParaRPr kumimoji="1" lang="en-US" sz="1600" b="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kumimoji="1" lang="en-US" sz="800" b="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New International Border Check Point </a:t>
            </a:r>
          </a:p>
          <a:p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    Stung Bot - Ban </a:t>
            </a:r>
            <a:r>
              <a:rPr kumimoji="1" lang="en-US" sz="24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Nong</a:t>
            </a: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Ian:</a:t>
            </a:r>
          </a:p>
          <a:p>
            <a:pPr marL="664357" lvl="1" indent="-342900">
              <a:buFont typeface="Wingdings" panose="05000000000000000000" pitchFamily="2" charset="2"/>
              <a:buChar char="q"/>
            </a:pPr>
            <a:r>
              <a:rPr kumimoji="1" lang="en-US" sz="2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Border Bridge was started pile driving.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(Thailand Grant)</a:t>
            </a:r>
          </a:p>
          <a:p>
            <a:pPr marL="664357" lvl="1" indent="-342900">
              <a:buFont typeface="Wingdings" panose="05000000000000000000" pitchFamily="2" charset="2"/>
              <a:buChar char="q"/>
            </a:pPr>
            <a:r>
              <a:rPr kumimoji="1" lang="en-US" sz="2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Border Control Facilities 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and</a:t>
            </a:r>
            <a:r>
              <a:rPr kumimoji="1" lang="en-US" sz="2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Access Road to NR. No. 5 will commence to construct in early 2018 and will be completed by 2020 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(Thailand Soft Loan)</a:t>
            </a:r>
          </a:p>
          <a:p>
            <a:pPr lvl="1"/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22201C-666C-4D46-A5F9-E8408CBEA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879" y="1354310"/>
            <a:ext cx="3649521" cy="532180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04A4AC-0EAF-431C-8C2B-075236246DF1}"/>
              </a:ext>
            </a:extLst>
          </p:cNvPr>
          <p:cNvCxnSpPr/>
          <p:nvPr/>
        </p:nvCxnSpPr>
        <p:spPr bwMode="auto">
          <a:xfrm flipH="1">
            <a:off x="685800" y="1571655"/>
            <a:ext cx="3581400" cy="1781145"/>
          </a:xfrm>
          <a:prstGeom prst="straightConnector1">
            <a:avLst/>
          </a:prstGeom>
          <a:solidFill>
            <a:srgbClr val="AACDE1"/>
          </a:soli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1459AF23-04EA-48D7-8C11-42760621C30C}"/>
              </a:ext>
            </a:extLst>
          </p:cNvPr>
          <p:cNvSpPr/>
          <p:nvPr/>
        </p:nvSpPr>
        <p:spPr bwMode="auto">
          <a:xfrm rot="725251">
            <a:off x="5042180" y="3333732"/>
            <a:ext cx="570821" cy="237744"/>
          </a:xfrm>
          <a:prstGeom prst="rightArrow">
            <a:avLst/>
          </a:prstGeom>
          <a:solidFill>
            <a:schemeClr val="tx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2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343434"/>
              </a:solidFill>
              <a:effectLst/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66FD569B-53BB-400D-B1E7-436134A8FE99}"/>
              </a:ext>
            </a:extLst>
          </p:cNvPr>
          <p:cNvSpPr/>
          <p:nvPr/>
        </p:nvSpPr>
        <p:spPr bwMode="auto">
          <a:xfrm rot="2760645">
            <a:off x="4906177" y="2863567"/>
            <a:ext cx="856437" cy="231270"/>
          </a:xfrm>
          <a:prstGeom prst="rightArrow">
            <a:avLst>
              <a:gd name="adj1" fmla="val 46875"/>
              <a:gd name="adj2" fmla="val 50000"/>
            </a:avLst>
          </a:prstGeom>
          <a:solidFill>
            <a:schemeClr val="tx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2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343434"/>
              </a:solidFill>
              <a:effectLst/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9A0DDA-A3AF-497F-A315-29222F094B6A}"/>
              </a:ext>
            </a:extLst>
          </p:cNvPr>
          <p:cNvSpPr/>
          <p:nvPr/>
        </p:nvSpPr>
        <p:spPr bwMode="auto">
          <a:xfrm>
            <a:off x="5587300" y="3430670"/>
            <a:ext cx="137160" cy="137160"/>
          </a:xfrm>
          <a:prstGeom prst="rect">
            <a:avLst/>
          </a:prstGeom>
          <a:solidFill>
            <a:srgbClr val="00CC0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2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343434"/>
              </a:solidFill>
              <a:effectLst/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6C697C5-0C7D-4914-BF19-FC3F1C088757}"/>
              </a:ext>
            </a:extLst>
          </p:cNvPr>
          <p:cNvSpPr/>
          <p:nvPr/>
        </p:nvSpPr>
        <p:spPr bwMode="auto">
          <a:xfrm rot="2547410">
            <a:off x="5698943" y="4213063"/>
            <a:ext cx="91440" cy="9144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2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343434"/>
              </a:solidFill>
              <a:effectLst/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2457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8590359" y="6601272"/>
            <a:ext cx="553641" cy="256729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 defTabSz="642915">
              <a:defRPr/>
            </a:pPr>
            <a:fld id="{CC13DCE6-D380-484F-B61E-08D0DAE3583A}" type="slidenum"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algn="ctr" defTabSz="642915">
                <a:defRPr/>
              </a:pPr>
              <a:t>7</a:t>
            </a:fld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38200" y="990600"/>
            <a:ext cx="7380000" cy="1117"/>
          </a:xfrm>
          <a:prstGeom prst="line">
            <a:avLst/>
          </a:prstGeom>
          <a:solidFill>
            <a:srgbClr val="AACDE1"/>
          </a:solidFill>
          <a:ln w="15875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68579" y="376535"/>
            <a:ext cx="8521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>
              <a:tabLst>
                <a:tab pos="892175" algn="l"/>
              </a:tabLst>
            </a:pP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I.	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Infrastructure Development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DDA591-A97E-4E46-AE72-D820EF252F3B}"/>
              </a:ext>
            </a:extLst>
          </p:cNvPr>
          <p:cNvSpPr/>
          <p:nvPr/>
        </p:nvSpPr>
        <p:spPr>
          <a:xfrm>
            <a:off x="88821" y="929957"/>
            <a:ext cx="8826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>
              <a:tabLst>
                <a:tab pos="892175" algn="l"/>
              </a:tabLst>
            </a:pPr>
            <a:r>
              <a:rPr lang="en-GB" sz="2400" b="1" dirty="0">
                <a:solidFill>
                  <a:schemeClr val="bg1"/>
                </a:solidFill>
                <a:latin typeface="Verdana" pitchFamily="32" charset="0"/>
                <a:ea typeface="MS PGothic" pitchFamily="32" charset="-128"/>
              </a:rPr>
              <a:t>Cambodia – Thailand Enlarging Cross Border</a:t>
            </a:r>
            <a:r>
              <a:rPr lang="en-GB" sz="1200" b="1" dirty="0">
                <a:solidFill>
                  <a:schemeClr val="bg1"/>
                </a:solidFill>
                <a:latin typeface="Verdana" pitchFamily="32" charset="0"/>
                <a:ea typeface="MS PGothic" pitchFamily="32" charset="-128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Verdana" pitchFamily="32" charset="0"/>
                <a:ea typeface="MS PGothic" pitchFamily="32" charset="-128"/>
              </a:rPr>
              <a:t>Cont</a:t>
            </a:r>
            <a:r>
              <a:rPr lang="en-GB" sz="2000" b="1" dirty="0">
                <a:solidFill>
                  <a:schemeClr val="bg1"/>
                </a:solidFill>
                <a:latin typeface="Verdana" pitchFamily="32" charset="0"/>
                <a:ea typeface="MS PGothic" pitchFamily="32" charset="-128"/>
              </a:rPr>
              <a:t>’</a:t>
            </a:r>
            <a:endParaRPr lang="en-US" sz="2400" b="1" dirty="0">
              <a:solidFill>
                <a:schemeClr val="bg1"/>
              </a:solidFill>
              <a:latin typeface="Verdana" pitchFamily="32" charset="0"/>
              <a:ea typeface="MS PGothic" pitchFamily="32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10A031-06BA-447A-BA7F-75C8E0915F35}"/>
              </a:ext>
            </a:extLst>
          </p:cNvPr>
          <p:cNvSpPr/>
          <p:nvPr/>
        </p:nvSpPr>
        <p:spPr>
          <a:xfrm>
            <a:off x="69134" y="1361487"/>
            <a:ext cx="5163637" cy="5566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sz="900" b="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Propose to open a new Int. Border Check Point O’ </a:t>
            </a:r>
            <a:r>
              <a:rPr kumimoji="1" lang="en-US" sz="24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Neang</a:t>
            </a: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– Ban Pa Rail </a:t>
            </a:r>
          </a:p>
          <a:p>
            <a:pPr>
              <a:lnSpc>
                <a:spcPct val="90000"/>
              </a:lnSpc>
            </a:pP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    at the earliest opportunity.</a:t>
            </a:r>
          </a:p>
          <a:p>
            <a:endParaRPr kumimoji="1" lang="en-US" sz="900" b="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kumimoji="1" lang="en-US" sz="2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Joint Detail Survey (JBC) at </a:t>
            </a:r>
            <a:r>
              <a:rPr kumimoji="1" lang="en-US" sz="24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Chhoak</a:t>
            </a: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Roka  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kumimoji="1" lang="en-US" sz="16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Samlot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6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Battambang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) </a:t>
            </a:r>
            <a:r>
              <a:rPr kumimoji="1" lang="en-US" sz="18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– </a:t>
            </a: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Ban </a:t>
            </a:r>
            <a:r>
              <a:rPr kumimoji="1" lang="en-US" sz="24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Mamuang</a:t>
            </a:r>
            <a:r>
              <a:rPr kumimoji="1" lang="en-US" sz="105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kumimoji="1" lang="en-US" sz="16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Borai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6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Trat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) </a:t>
            </a:r>
          </a:p>
          <a:p>
            <a:endParaRPr kumimoji="1" lang="en-US" sz="900" b="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The 04 border Points of entry will be upgraded to Int. point of entry:</a:t>
            </a:r>
          </a:p>
          <a:p>
            <a:pPr marL="595778" lvl="2" indent="-182880">
              <a:buFont typeface="+mj-lt"/>
              <a:buAutoNum type="arabicPeriod"/>
            </a:pPr>
            <a:r>
              <a:rPr kumimoji="1" lang="en-US" sz="18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An </a:t>
            </a:r>
            <a:r>
              <a:rPr kumimoji="1" lang="en-US" sz="18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Ses</a:t>
            </a:r>
            <a:r>
              <a:rPr kumimoji="1" lang="en-US" sz="1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kumimoji="1" lang="en-US" sz="14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Preah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4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Vihea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) </a:t>
            </a:r>
            <a:r>
              <a:rPr kumimoji="1" lang="en-US" sz="18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– An Ma</a:t>
            </a:r>
            <a:r>
              <a:rPr kumimoji="1" lang="en-US" sz="1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kumimoji="1" lang="en-US" sz="14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Ubon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4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Rachathani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  <a:p>
            <a:pPr marL="595778" lvl="2" indent="-182880">
              <a:buFont typeface="+mj-lt"/>
              <a:buAutoNum type="arabicPeriod"/>
            </a:pPr>
            <a:r>
              <a:rPr kumimoji="1" lang="en-US" sz="18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Chup</a:t>
            </a:r>
            <a:r>
              <a:rPr kumimoji="1" lang="en-US" sz="18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Koki</a:t>
            </a:r>
            <a:r>
              <a:rPr kumimoji="1" lang="en-US" sz="1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(Odd </a:t>
            </a:r>
            <a:r>
              <a:rPr kumimoji="1" lang="en-US" sz="14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Meanchey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) </a:t>
            </a:r>
            <a:r>
              <a:rPr kumimoji="1" lang="en-US" sz="18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– Sai </a:t>
            </a:r>
            <a:r>
              <a:rPr kumimoji="1" lang="en-US" sz="18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Taku</a:t>
            </a:r>
            <a:r>
              <a:rPr kumimoji="1" lang="en-US" sz="1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kumimoji="1" lang="en-US" sz="14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Boriram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  <a:p>
            <a:pPr marL="595778" lvl="2" indent="-182880">
              <a:buFont typeface="+mj-lt"/>
              <a:buAutoNum type="arabicPeriod"/>
            </a:pPr>
            <a:r>
              <a:rPr kumimoji="1" lang="en-US" sz="18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Phnom</a:t>
            </a:r>
            <a:r>
              <a:rPr kumimoji="1" lang="en-US" sz="1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8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Dei</a:t>
            </a:r>
            <a:r>
              <a:rPr kumimoji="1" lang="en-US" sz="1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kumimoji="1" lang="en-US" sz="14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Battambang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  <a:r>
              <a:rPr kumimoji="1" lang="en-US" sz="1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8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–</a:t>
            </a:r>
            <a:r>
              <a:rPr kumimoji="1" lang="en-US" sz="1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8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Ban</a:t>
            </a:r>
            <a:r>
              <a:rPr kumimoji="1" lang="en-US" sz="1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8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Khao</a:t>
            </a:r>
            <a:r>
              <a:rPr kumimoji="1" lang="en-US" sz="1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8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din</a:t>
            </a:r>
            <a:r>
              <a:rPr kumimoji="1" lang="en-US" sz="1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(Sa</a:t>
            </a:r>
            <a:r>
              <a:rPr kumimoji="1" lang="en-US" sz="2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4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Kaeo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  <a:p>
            <a:pPr marL="594360" lvl="2" indent="-182880">
              <a:buFont typeface="+mj-lt"/>
              <a:buAutoNum type="arabicPeriod"/>
            </a:pPr>
            <a:r>
              <a:rPr kumimoji="1" lang="en-US" sz="18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Thmor</a:t>
            </a:r>
            <a:r>
              <a:rPr kumimoji="1" lang="en-US" sz="18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Da</a:t>
            </a:r>
            <a:r>
              <a:rPr kumimoji="1" lang="en-US" sz="1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kumimoji="1" lang="en-US" sz="14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Pursat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) </a:t>
            </a:r>
            <a:r>
              <a:rPr kumimoji="1" lang="en-US" sz="18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-  Ban </a:t>
            </a:r>
            <a:r>
              <a:rPr kumimoji="1" lang="en-US" sz="18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Tha</a:t>
            </a:r>
            <a:r>
              <a:rPr kumimoji="1" lang="en-US" sz="18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Sen</a:t>
            </a:r>
            <a:r>
              <a:rPr kumimoji="1" lang="en-US" sz="1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kumimoji="1" lang="en-US" sz="14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Trat</a:t>
            </a:r>
            <a:r>
              <a:rPr kumimoji="1"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  <a:p>
            <a:pPr marL="411480" lvl="2"/>
            <a:endParaRPr kumimoji="1" lang="en-US" sz="900" b="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1600" b="1" u="sng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Notes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: On Other (Existing) International Border Check Points:</a:t>
            </a:r>
          </a:p>
          <a:p>
            <a:pPr marL="457200" lvl="1" indent="-182880">
              <a:buFont typeface="+mj-lt"/>
              <a:buAutoNum type="arabicPeriod"/>
            </a:pPr>
            <a:r>
              <a:rPr kumimoji="1" lang="en-US" sz="16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Chorm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– Sa </a:t>
            </a:r>
            <a:r>
              <a:rPr kumimoji="1" lang="en-US" sz="16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Ngam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	2. O </a:t>
            </a:r>
            <a:r>
              <a:rPr kumimoji="1" lang="en-US" sz="16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Smach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– Chong </a:t>
            </a:r>
            <a:r>
              <a:rPr kumimoji="1" lang="en-US" sz="16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Chom</a:t>
            </a:r>
            <a:endParaRPr kumimoji="1" lang="en-US" sz="1600" b="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74320" lvl="1"/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3. </a:t>
            </a:r>
            <a:r>
              <a:rPr kumimoji="1" lang="en-US" sz="16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Daung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– Ban </a:t>
            </a:r>
            <a:r>
              <a:rPr kumimoji="1" lang="en-US" sz="16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Lem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 	</a:t>
            </a:r>
            <a:r>
              <a:rPr kumimoji="1" lang="en-US" sz="1600" b="1" u="sng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4. Prom – Ban Pak </a:t>
            </a:r>
            <a:r>
              <a:rPr kumimoji="1" lang="en-US" sz="1600" b="1" u="sng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Kard</a:t>
            </a:r>
            <a:r>
              <a:rPr kumimoji="1" lang="en-US" sz="1600" b="1" u="sng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,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  </a:t>
            </a:r>
          </a:p>
          <a:p>
            <a:pPr marL="274320" lvl="1"/>
            <a:r>
              <a:rPr kumimoji="1"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   </a:t>
            </a:r>
            <a:r>
              <a:rPr kumimoji="1" lang="en-US" sz="165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Joit</a:t>
            </a:r>
            <a:r>
              <a:rPr kumimoji="1" lang="en-US" sz="165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Survey (JBC) for new Border Bridge Construction.</a:t>
            </a:r>
            <a:r>
              <a:rPr kumimoji="1" lang="en-US" sz="165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  </a:t>
            </a:r>
          </a:p>
          <a:p>
            <a:pPr marL="274320" lvl="1"/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5. Cham </a:t>
            </a:r>
            <a:r>
              <a:rPr kumimoji="1" lang="en-US" sz="16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Yeam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– Hat </a:t>
            </a:r>
            <a:r>
              <a:rPr kumimoji="1" lang="en-US" sz="16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Lek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.</a:t>
            </a:r>
          </a:p>
          <a:p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	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22201C-666C-4D46-A5F9-E8408CBEA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879" y="1354310"/>
            <a:ext cx="3649521" cy="532180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04A4AC-0EAF-431C-8C2B-075236246DF1}"/>
              </a:ext>
            </a:extLst>
          </p:cNvPr>
          <p:cNvCxnSpPr/>
          <p:nvPr/>
        </p:nvCxnSpPr>
        <p:spPr bwMode="auto">
          <a:xfrm flipH="1">
            <a:off x="685800" y="1571655"/>
            <a:ext cx="3581400" cy="1781145"/>
          </a:xfrm>
          <a:prstGeom prst="straightConnector1">
            <a:avLst/>
          </a:prstGeom>
          <a:solidFill>
            <a:srgbClr val="AACDE1"/>
          </a:soli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66FD569B-53BB-400D-B1E7-436134A8FE99}"/>
              </a:ext>
            </a:extLst>
          </p:cNvPr>
          <p:cNvSpPr/>
          <p:nvPr/>
        </p:nvSpPr>
        <p:spPr bwMode="auto">
          <a:xfrm rot="2765805">
            <a:off x="4595368" y="2611629"/>
            <a:ext cx="1338213" cy="192677"/>
          </a:xfrm>
          <a:prstGeom prst="rightArrow">
            <a:avLst>
              <a:gd name="adj1" fmla="val 46875"/>
              <a:gd name="adj2" fmla="val 50000"/>
            </a:avLst>
          </a:prstGeom>
          <a:solidFill>
            <a:schemeClr val="tx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2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dirty="0">
              <a:ln>
                <a:noFill/>
              </a:ln>
              <a:solidFill>
                <a:srgbClr val="343434"/>
              </a:solidFill>
              <a:effectLst/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9A0DDA-A3AF-497F-A315-29222F094B6A}"/>
              </a:ext>
            </a:extLst>
          </p:cNvPr>
          <p:cNvSpPr/>
          <p:nvPr/>
        </p:nvSpPr>
        <p:spPr bwMode="auto">
          <a:xfrm>
            <a:off x="5587300" y="3430670"/>
            <a:ext cx="137160" cy="137160"/>
          </a:xfrm>
          <a:prstGeom prst="rect">
            <a:avLst/>
          </a:prstGeom>
          <a:solidFill>
            <a:srgbClr val="00CC0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2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343434"/>
              </a:solidFill>
              <a:effectLst/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110E69-BBC6-4370-9E7E-83505949A4BE}"/>
              </a:ext>
            </a:extLst>
          </p:cNvPr>
          <p:cNvSpPr/>
          <p:nvPr/>
        </p:nvSpPr>
        <p:spPr bwMode="auto">
          <a:xfrm rot="2547410">
            <a:off x="5721950" y="3165860"/>
            <a:ext cx="137160" cy="13716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2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343434"/>
              </a:solidFill>
              <a:effectLst/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6E2942-4680-42CF-A7CD-33DAFD446ED5}"/>
              </a:ext>
            </a:extLst>
          </p:cNvPr>
          <p:cNvSpPr/>
          <p:nvPr/>
        </p:nvSpPr>
        <p:spPr bwMode="auto">
          <a:xfrm rot="2547410">
            <a:off x="5698943" y="4213063"/>
            <a:ext cx="91440" cy="9144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2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343434"/>
              </a:solidFill>
              <a:effectLst/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29050B1-59CF-468D-8C86-6651C523C5E6}"/>
              </a:ext>
            </a:extLst>
          </p:cNvPr>
          <p:cNvSpPr/>
          <p:nvPr/>
        </p:nvSpPr>
        <p:spPr bwMode="auto">
          <a:xfrm rot="3211781" flipV="1">
            <a:off x="4803306" y="3676710"/>
            <a:ext cx="1119818" cy="175903"/>
          </a:xfrm>
          <a:prstGeom prst="rightArrow">
            <a:avLst>
              <a:gd name="adj1" fmla="val 46875"/>
              <a:gd name="adj2" fmla="val 50000"/>
            </a:avLst>
          </a:prstGeom>
          <a:solidFill>
            <a:schemeClr val="tx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2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343434"/>
              </a:solidFill>
              <a:effectLst/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72936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8590359" y="6601272"/>
            <a:ext cx="553641" cy="256729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 defTabSz="642915">
              <a:defRPr/>
            </a:pPr>
            <a:fld id="{CC13DCE6-D380-484F-B61E-08D0DAE3583A}" type="slidenum"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algn="ctr" defTabSz="642915">
                <a:defRPr/>
              </a:pPr>
              <a:t>8</a:t>
            </a:fld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838200" y="990600"/>
            <a:ext cx="7380000" cy="1117"/>
          </a:xfrm>
          <a:prstGeom prst="line">
            <a:avLst/>
          </a:prstGeom>
          <a:solidFill>
            <a:srgbClr val="AACDE1"/>
          </a:solidFill>
          <a:ln w="15875">
            <a:solidFill>
              <a:schemeClr val="bg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68579" y="376535"/>
            <a:ext cx="8521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>
              <a:tabLst>
                <a:tab pos="892175" algn="l"/>
              </a:tabLst>
            </a:pP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I.	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Infrastructure Development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10A031-06BA-447A-BA7F-75C8E0915F35}"/>
              </a:ext>
            </a:extLst>
          </p:cNvPr>
          <p:cNvSpPr/>
          <p:nvPr/>
        </p:nvSpPr>
        <p:spPr>
          <a:xfrm>
            <a:off x="69134" y="1361487"/>
            <a:ext cx="5163637" cy="516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sz="1050" b="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National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Road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No.</a:t>
            </a:r>
            <a:r>
              <a:rPr kumimoji="1" lang="en-US" sz="105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5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is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under</a:t>
            </a:r>
            <a:r>
              <a:rPr kumimoji="1" lang="en-US" sz="16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upgrading:</a:t>
            </a:r>
          </a:p>
          <a:p>
            <a:pPr marL="664357" lvl="1" indent="-182880">
              <a:buFont typeface="Courier New" panose="02070309020205020404" pitchFamily="49" charset="0"/>
              <a:buChar char="o"/>
            </a:pP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2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from 2 lanes to 4 lanes with median. Total length 364 Km from </a:t>
            </a:r>
            <a:r>
              <a:rPr kumimoji="1" lang="en-US" sz="20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Prek</a:t>
            </a:r>
            <a:r>
              <a:rPr kumimoji="1" lang="en-US" sz="2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1" lang="en-US" sz="20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Kdam</a:t>
            </a:r>
            <a:r>
              <a:rPr kumimoji="1" lang="en-US" sz="2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to Poi Pet.</a:t>
            </a:r>
          </a:p>
          <a:p>
            <a:pPr marL="664357" lvl="1" indent="-182880">
              <a:buFont typeface="Courier New" panose="02070309020205020404" pitchFamily="49" charset="0"/>
              <a:buChar char="o"/>
            </a:pPr>
            <a:r>
              <a:rPr kumimoji="1" lang="en-US" sz="2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will be completed in 2021  </a:t>
            </a:r>
            <a:endParaRPr kumimoji="1" lang="en-US" sz="2400" b="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kumimoji="1" lang="en-US" sz="1100" b="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Rail Link from </a:t>
            </a:r>
            <a:r>
              <a:rPr kumimoji="1" lang="en-US" sz="2400" b="1" dirty="0" err="1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Poipet</a:t>
            </a: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- Aranyaprathet  (border check point) to Phnom Penh. MPWT committed to complete by the end of 2020. </a:t>
            </a:r>
          </a:p>
          <a:p>
            <a:endParaRPr kumimoji="1" lang="en-US" sz="1050" b="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Coastal Shipping Development: </a:t>
            </a:r>
          </a:p>
          <a:p>
            <a:r>
              <a:rPr kumimoji="1" lang="en-US" sz="24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    </a:t>
            </a:r>
            <a:r>
              <a:rPr kumimoji="1" lang="en-US" sz="2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between Thailand – Cambodia – Viet Nam has  </a:t>
            </a:r>
          </a:p>
          <a:p>
            <a:r>
              <a:rPr kumimoji="1" lang="en-US" sz="2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     built the outcomes to promote and develop </a:t>
            </a:r>
          </a:p>
          <a:p>
            <a:r>
              <a:rPr kumimoji="1" lang="en-US" sz="2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     maritime transport in the region (1</a:t>
            </a:r>
            <a:r>
              <a:rPr kumimoji="1" lang="en-US" sz="2000" b="1" baseline="30000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rst</a:t>
            </a:r>
            <a:r>
              <a:rPr kumimoji="1" lang="en-US" sz="2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.meeting </a:t>
            </a:r>
          </a:p>
          <a:p>
            <a:r>
              <a:rPr kumimoji="1" lang="en-US" sz="2000" b="1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 charset="0"/>
                <a:cs typeface="Arial" panose="020B0604020202020204" pitchFamily="34" charset="0"/>
              </a:rPr>
              <a:t>      in 2016 in Thailand)</a:t>
            </a:r>
            <a:endParaRPr kumimoji="1" lang="en-US" sz="1600" b="1" dirty="0">
              <a:solidFill>
                <a:schemeClr val="bg1"/>
              </a:solidFill>
              <a:latin typeface="Arial Narrow" panose="020B060602020203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22201C-666C-4D46-A5F9-E8408CBEA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879" y="1354310"/>
            <a:ext cx="3649521" cy="5321808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04A4AC-0EAF-431C-8C2B-075236246DF1}"/>
              </a:ext>
            </a:extLst>
          </p:cNvPr>
          <p:cNvCxnSpPr/>
          <p:nvPr/>
        </p:nvCxnSpPr>
        <p:spPr bwMode="auto">
          <a:xfrm flipH="1">
            <a:off x="685800" y="1571655"/>
            <a:ext cx="3581400" cy="1781145"/>
          </a:xfrm>
          <a:prstGeom prst="straightConnector1">
            <a:avLst/>
          </a:prstGeom>
          <a:solidFill>
            <a:srgbClr val="AACDE1"/>
          </a:solidFill>
          <a:ln>
            <a:noFill/>
            <a:tailEnd type="triangle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5B9A0DDA-A3AF-497F-A315-29222F094B6A}"/>
              </a:ext>
            </a:extLst>
          </p:cNvPr>
          <p:cNvSpPr/>
          <p:nvPr/>
        </p:nvSpPr>
        <p:spPr bwMode="auto">
          <a:xfrm>
            <a:off x="5587300" y="3430670"/>
            <a:ext cx="137160" cy="137160"/>
          </a:xfrm>
          <a:prstGeom prst="rect">
            <a:avLst/>
          </a:prstGeom>
          <a:solidFill>
            <a:srgbClr val="00CC00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2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343434"/>
              </a:solidFill>
              <a:effectLst/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110E69-BBC6-4370-9E7E-83505949A4BE}"/>
              </a:ext>
            </a:extLst>
          </p:cNvPr>
          <p:cNvSpPr/>
          <p:nvPr/>
        </p:nvSpPr>
        <p:spPr bwMode="auto">
          <a:xfrm rot="2547410">
            <a:off x="5721950" y="3165860"/>
            <a:ext cx="137160" cy="13716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2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343434"/>
              </a:solidFill>
              <a:effectLst/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8E5A3D-E051-4699-97C1-D54C1AD7CB48}"/>
              </a:ext>
            </a:extLst>
          </p:cNvPr>
          <p:cNvSpPr/>
          <p:nvPr/>
        </p:nvSpPr>
        <p:spPr bwMode="auto">
          <a:xfrm rot="2547410">
            <a:off x="5698943" y="4213063"/>
            <a:ext cx="91440" cy="9144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2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rgbClr val="343434"/>
              </a:solidFill>
              <a:effectLst/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23A902E-A953-4848-A649-E25D904F11A6}"/>
              </a:ext>
            </a:extLst>
          </p:cNvPr>
          <p:cNvSpPr/>
          <p:nvPr/>
        </p:nvSpPr>
        <p:spPr bwMode="auto">
          <a:xfrm>
            <a:off x="4953000" y="3604204"/>
            <a:ext cx="993937" cy="129596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tx1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ts val="28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dirty="0">
              <a:ln>
                <a:noFill/>
              </a:ln>
              <a:solidFill>
                <a:srgbClr val="343434"/>
              </a:solidFill>
              <a:effectLst/>
              <a:latin typeface="Helvetica Neue UltraLight" charset="0"/>
              <a:ea typeface="Heiti SC Light" charset="0"/>
              <a:cs typeface="Heiti SC Light" charset="0"/>
              <a:sym typeface="Helvetica Neue UltraLight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2C5B38-CA3D-473B-8FEF-138AF4CA566E}"/>
              </a:ext>
            </a:extLst>
          </p:cNvPr>
          <p:cNvSpPr/>
          <p:nvPr/>
        </p:nvSpPr>
        <p:spPr>
          <a:xfrm>
            <a:off x="88821" y="929957"/>
            <a:ext cx="8826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630238">
              <a:tabLst>
                <a:tab pos="892175" algn="l"/>
              </a:tabLst>
            </a:pPr>
            <a:r>
              <a:rPr lang="en-GB" sz="2400" b="1" dirty="0">
                <a:solidFill>
                  <a:schemeClr val="bg1"/>
                </a:solidFill>
                <a:latin typeface="Verdana" pitchFamily="32" charset="0"/>
                <a:ea typeface="MS PGothic" pitchFamily="32" charset="-128"/>
              </a:rPr>
              <a:t>Cambodia – Thailand Enlarging Cross Border</a:t>
            </a:r>
            <a:r>
              <a:rPr lang="en-GB" sz="1200" b="1" dirty="0">
                <a:solidFill>
                  <a:schemeClr val="bg1"/>
                </a:solidFill>
                <a:latin typeface="Verdana" pitchFamily="32" charset="0"/>
                <a:ea typeface="MS PGothic" pitchFamily="32" charset="-128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Verdana" pitchFamily="32" charset="0"/>
                <a:ea typeface="MS PGothic" pitchFamily="32" charset="-128"/>
              </a:rPr>
              <a:t>Cont</a:t>
            </a:r>
            <a:r>
              <a:rPr lang="en-GB" sz="2000" b="1" dirty="0">
                <a:solidFill>
                  <a:schemeClr val="bg1"/>
                </a:solidFill>
                <a:latin typeface="Verdana" pitchFamily="32" charset="0"/>
                <a:ea typeface="MS PGothic" pitchFamily="32" charset="-128"/>
              </a:rPr>
              <a:t>’</a:t>
            </a:r>
            <a:endParaRPr lang="en-US" sz="2400" b="1" dirty="0">
              <a:solidFill>
                <a:schemeClr val="bg1"/>
              </a:solidFill>
              <a:latin typeface="Verdana" pitchFamily="32" charset="0"/>
              <a:ea typeface="MS PGothic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57647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 txBox="1">
            <a:spLocks/>
          </p:cNvSpPr>
          <p:nvPr/>
        </p:nvSpPr>
        <p:spPr>
          <a:xfrm>
            <a:off x="8590359" y="6601272"/>
            <a:ext cx="553641" cy="256729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 defTabSz="642915">
              <a:defRPr/>
            </a:pPr>
            <a:fld id="{CC13DCE6-D380-484F-B61E-08D0DAE3583A}" type="slidenum">
              <a:rPr lang="en-US" sz="1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pPr algn="ctr" defTabSz="642915">
                <a:defRPr/>
              </a:pPr>
              <a:t>9</a:t>
            </a:fld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710" y="2062256"/>
            <a:ext cx="64382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895350">
              <a:tabLst>
                <a:tab pos="892175" algn="l"/>
              </a:tabLst>
            </a:pPr>
            <a:r>
              <a:rPr lang="en-GB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2" charset="0"/>
                <a:ea typeface="MS PGothic" pitchFamily="32" charset="-128"/>
              </a:rPr>
              <a:t>II.	Transport Facilitation Agreements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2" charset="0"/>
              <a:ea typeface="MS PGothic" pitchFamily="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592791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itle &amp; Subtitle, Blue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le &amp; Subtitle, Blue">
      <a:majorFont>
        <a:latin typeface="Helvetica Neue UltraLight"/>
        <a:ea typeface="Heiti SC Light"/>
        <a:cs typeface="Heiti SC Light"/>
      </a:majorFont>
      <a:minorFont>
        <a:latin typeface="Helvetica Neue UltraLight"/>
        <a:ea typeface="Heiti SC Light"/>
        <a:cs typeface="Heiti SC Light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CDE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ts val="280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343434"/>
            </a:solidFill>
            <a:effectLst/>
            <a:latin typeface="Helvetica Neue UltraLight" charset="0"/>
            <a:ea typeface="Heiti SC Light" charset="0"/>
            <a:cs typeface="Heiti SC Light" charset="0"/>
            <a:sym typeface="Helvetica Neue Ultra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ACDE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ts val="280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343434"/>
            </a:solidFill>
            <a:effectLst/>
            <a:latin typeface="Helvetica Neue UltraLight" charset="0"/>
            <a:ea typeface="Heiti SC Light" charset="0"/>
            <a:cs typeface="Heiti SC Light" charset="0"/>
            <a:sym typeface="Helvetica Neue UltraLight" charset="0"/>
          </a:defRPr>
        </a:defPPr>
      </a:lstStyle>
    </a:lnDef>
  </a:objectDefaults>
  <a:extraClrSchemeLst>
    <a:extraClrScheme>
      <a:clrScheme name="Title &amp; Subtitle,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7318</TotalTime>
  <Pages>0</Pages>
  <Words>659</Words>
  <Characters>0</Characters>
  <Application>Microsoft Office PowerPoint</Application>
  <PresentationFormat>On-screen Show (4:3)</PresentationFormat>
  <Lines>0</Lines>
  <Paragraphs>116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ＭＳ Ｐゴシック</vt:lpstr>
      <vt:lpstr>Arial Unicode MS</vt:lpstr>
      <vt:lpstr>宋体</vt:lpstr>
      <vt:lpstr>Helvetica Neue UltraLight</vt:lpstr>
      <vt:lpstr>Arial</vt:lpstr>
      <vt:lpstr>Wingdings</vt:lpstr>
      <vt:lpstr>Heiti SC Light</vt:lpstr>
      <vt:lpstr>Courier New</vt:lpstr>
      <vt:lpstr>ＭＳ Ｐゴシック</vt:lpstr>
      <vt:lpstr>Calibri</vt:lpstr>
      <vt:lpstr>华文行楷</vt:lpstr>
      <vt:lpstr>黑体</vt:lpstr>
      <vt:lpstr>Bernard MT Condensed</vt:lpstr>
      <vt:lpstr>Verdana</vt:lpstr>
      <vt:lpstr>微软雅黑</vt:lpstr>
      <vt:lpstr>Arial Narrow</vt:lpstr>
      <vt:lpstr>Title &amp; Subtitle,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moc</dc:creator>
  <cp:lastModifiedBy>Mr. Pen Boran</cp:lastModifiedBy>
  <cp:revision>661</cp:revision>
  <cp:lastPrinted>2017-09-11T01:39:50Z</cp:lastPrinted>
  <dcterms:modified xsi:type="dcterms:W3CDTF">2017-09-11T23:28:17Z</dcterms:modified>
</cp:coreProperties>
</file>